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3" r:id="rId4"/>
    <p:sldId id="257" r:id="rId5"/>
    <p:sldId id="258" r:id="rId6"/>
    <p:sldId id="259" r:id="rId7"/>
    <p:sldId id="264" r:id="rId8"/>
    <p:sldId id="261" r:id="rId9"/>
    <p:sldId id="262" r:id="rId10"/>
    <p:sldId id="266" r:id="rId11"/>
    <p:sldId id="269" r:id="rId12"/>
    <p:sldId id="268" r:id="rId13"/>
    <p:sldId id="270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adley Cole" initials="BC" lastIdx="6" clrIdx="0">
    <p:extLst>
      <p:ext uri="{19B8F6BF-5375-455C-9EA6-DF929625EA0E}">
        <p15:presenceInfo xmlns:p15="http://schemas.microsoft.com/office/powerpoint/2012/main" userId="eb76b30b9d5fd49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275978-40C7-430A-82B7-B6579FB6B6A7}" v="18" dt="2026-10-03T05:23:42.5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76" autoAdjust="0"/>
  </p:normalViewPr>
  <p:slideViewPr>
    <p:cSldViewPr>
      <p:cViewPr varScale="1">
        <p:scale>
          <a:sx n="74" d="100"/>
          <a:sy n="74" d="100"/>
        </p:scale>
        <p:origin x="108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FA067-A277-4AB9-9657-168B8D61D2EE}" type="datetimeFigureOut">
              <a:rPr lang="en-AU" smtClean="0"/>
              <a:t>5/10/2026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39466-FCCD-4C6F-9049-2827E36E48D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65827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FA067-A277-4AB9-9657-168B8D61D2EE}" type="datetimeFigureOut">
              <a:rPr lang="en-AU" smtClean="0"/>
              <a:t>5/10/2026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39466-FCCD-4C6F-9049-2827E36E48D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93671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FA067-A277-4AB9-9657-168B8D61D2EE}" type="datetimeFigureOut">
              <a:rPr lang="en-AU" smtClean="0"/>
              <a:t>5/10/2026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39466-FCCD-4C6F-9049-2827E36E48D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4903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FA067-A277-4AB9-9657-168B8D61D2EE}" type="datetimeFigureOut">
              <a:rPr lang="en-AU" smtClean="0"/>
              <a:t>5/10/2026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39466-FCCD-4C6F-9049-2827E36E48D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95114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FA067-A277-4AB9-9657-168B8D61D2EE}" type="datetimeFigureOut">
              <a:rPr lang="en-AU" smtClean="0"/>
              <a:t>5/10/2026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39466-FCCD-4C6F-9049-2827E36E48D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11233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FA067-A277-4AB9-9657-168B8D61D2EE}" type="datetimeFigureOut">
              <a:rPr lang="en-AU" smtClean="0"/>
              <a:t>5/10/2026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39466-FCCD-4C6F-9049-2827E36E48D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64605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FA067-A277-4AB9-9657-168B8D61D2EE}" type="datetimeFigureOut">
              <a:rPr lang="en-AU" smtClean="0"/>
              <a:t>5/10/2026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39466-FCCD-4C6F-9049-2827E36E48D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71138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FA067-A277-4AB9-9657-168B8D61D2EE}" type="datetimeFigureOut">
              <a:rPr lang="en-AU" smtClean="0"/>
              <a:t>5/10/2026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39466-FCCD-4C6F-9049-2827E36E48D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52572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FA067-A277-4AB9-9657-168B8D61D2EE}" type="datetimeFigureOut">
              <a:rPr lang="en-AU" smtClean="0"/>
              <a:t>5/10/2026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39466-FCCD-4C6F-9049-2827E36E48D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37015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FA067-A277-4AB9-9657-168B8D61D2EE}" type="datetimeFigureOut">
              <a:rPr lang="en-AU" smtClean="0"/>
              <a:t>5/10/2026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39466-FCCD-4C6F-9049-2827E36E48D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95607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FA067-A277-4AB9-9657-168B8D61D2EE}" type="datetimeFigureOut">
              <a:rPr lang="en-AU" smtClean="0"/>
              <a:t>5/10/2026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39466-FCCD-4C6F-9049-2827E36E48D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6002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FA067-A277-4AB9-9657-168B8D61D2EE}" type="datetimeFigureOut">
              <a:rPr lang="en-AU" smtClean="0"/>
              <a:t>5/10/2026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39466-FCCD-4C6F-9049-2827E36E48D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17419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899" y="260648"/>
            <a:ext cx="7772400" cy="1224136"/>
          </a:xfrm>
        </p:spPr>
        <p:txBody>
          <a:bodyPr>
            <a:normAutofit fontScale="90000"/>
          </a:bodyPr>
          <a:lstStyle/>
          <a:p>
            <a: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NWTCA/CNW </a:t>
            </a:r>
            <a:b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ALL-TIME LEADING RUN SCORERS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520" y="1628800"/>
            <a:ext cx="8712968" cy="5040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432"/>
              </a:spcBef>
            </a:pPr>
            <a:r>
              <a:rPr lang="en-AU" b="1" dirty="0"/>
              <a:t>1. DALE BAKER		 	33 SEASONS		13085 RUNS @ 42.21</a:t>
            </a:r>
          </a:p>
          <a:p>
            <a:pPr>
              <a:lnSpc>
                <a:spcPct val="150000"/>
              </a:lnSpc>
              <a:spcBef>
                <a:spcPts val="432"/>
              </a:spcBef>
            </a:pPr>
            <a:r>
              <a:rPr lang="en-AU" dirty="0"/>
              <a:t>2. LES ALLEN		 	26 SEASONS	 	12235 RUNS @ 38.96</a:t>
            </a:r>
          </a:p>
          <a:p>
            <a:pPr>
              <a:lnSpc>
                <a:spcPct val="150000"/>
              </a:lnSpc>
              <a:spcBef>
                <a:spcPts val="432"/>
              </a:spcBef>
            </a:pPr>
            <a:r>
              <a:rPr lang="en-AU" dirty="0"/>
              <a:t>3. JOSH WALMSLEY*		22 SEASONS		11966 RUNS @ 38.85</a:t>
            </a:r>
          </a:p>
          <a:p>
            <a:pPr>
              <a:lnSpc>
                <a:spcPct val="150000"/>
              </a:lnSpc>
              <a:spcBef>
                <a:spcPts val="432"/>
              </a:spcBef>
            </a:pPr>
            <a:r>
              <a:rPr lang="en-AU" dirty="0"/>
              <a:t>4. TREVOR DOCKING		19 SEASONS		10768 RUNS @ 47.64</a:t>
            </a:r>
          </a:p>
          <a:p>
            <a:pPr>
              <a:lnSpc>
                <a:spcPct val="150000"/>
              </a:lnSpc>
              <a:spcBef>
                <a:spcPts val="432"/>
              </a:spcBef>
            </a:pPr>
            <a:r>
              <a:rPr lang="en-AU" dirty="0"/>
              <a:t>5. KEVIN PEARCE		 	27 SEASONS		10122 RUNS @ 31.63</a:t>
            </a:r>
          </a:p>
          <a:p>
            <a:pPr>
              <a:lnSpc>
                <a:spcPct val="150000"/>
              </a:lnSpc>
              <a:spcBef>
                <a:spcPts val="432"/>
              </a:spcBef>
            </a:pPr>
            <a:r>
              <a:rPr lang="en-AU" dirty="0"/>
              <a:t>6. DANNY BUCKINGHAM	     	21 SEASONS		9658 RUNS @ 54.26</a:t>
            </a:r>
          </a:p>
          <a:p>
            <a:pPr>
              <a:lnSpc>
                <a:spcPct val="150000"/>
              </a:lnSpc>
              <a:spcBef>
                <a:spcPts val="432"/>
              </a:spcBef>
            </a:pPr>
            <a:r>
              <a:rPr lang="en-AU" dirty="0"/>
              <a:t>7. ALEX KING*			19 SEASONS		8603 RUNS @ 33.61</a:t>
            </a:r>
          </a:p>
          <a:p>
            <a:pPr>
              <a:lnSpc>
                <a:spcPct val="150000"/>
              </a:lnSpc>
              <a:spcBef>
                <a:spcPts val="432"/>
              </a:spcBef>
            </a:pPr>
            <a:r>
              <a:rPr lang="en-AU" dirty="0"/>
              <a:t>8. KEVIN BROWN			24 SEASONS		8276 RUNS @ 30.54</a:t>
            </a:r>
          </a:p>
          <a:p>
            <a:pPr>
              <a:lnSpc>
                <a:spcPct val="150000"/>
              </a:lnSpc>
              <a:spcBef>
                <a:spcPts val="432"/>
              </a:spcBef>
            </a:pPr>
            <a:r>
              <a:rPr lang="en-AU" dirty="0"/>
              <a:t>9. MARTY WHISH-WILSON		23 SEASONS		8188 RUNS @ 30.10</a:t>
            </a:r>
          </a:p>
          <a:p>
            <a:pPr>
              <a:lnSpc>
                <a:spcPct val="150000"/>
              </a:lnSpc>
              <a:spcBef>
                <a:spcPts val="432"/>
              </a:spcBef>
            </a:pPr>
            <a:r>
              <a:rPr lang="en-AU" dirty="0"/>
              <a:t>10. BADEN SHARMAN		28 SEASONS 		7670 RUNS @ 28.83</a:t>
            </a:r>
          </a:p>
          <a:p>
            <a:pPr algn="ctr">
              <a:lnSpc>
                <a:spcPct val="150000"/>
              </a:lnSpc>
            </a:pPr>
            <a:r>
              <a:rPr lang="en-AU" sz="1600" b="1" dirty="0"/>
              <a:t>Minimum 5000 runs. Totals as at end of 2025-26 season.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116632"/>
            <a:ext cx="982377" cy="8792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22" y="116632"/>
            <a:ext cx="849149" cy="86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829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577"/>
    </mc:Choice>
    <mc:Fallback xmlns="">
      <p:transition spd="slow" advTm="15577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NWTCA/CNW </a:t>
            </a:r>
            <a:b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ALL-TIME LEADING RUN SCORERS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10804"/>
            <a:ext cx="8712968" cy="5165724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AU" dirty="0"/>
              <a:t>11. GREGG SHARMAN*		25 SEASONS		7612 RUNS @ 32.95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AU" dirty="0"/>
              <a:t>12. TREVOR STEPHENS		28 SEASONS 		7427 RUNS @ 23.28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AU" dirty="0"/>
              <a:t>13. TIM IRVINE			25 SEASONS 		7275 RUNS @ 28.75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AU" dirty="0"/>
              <a:t>14. CALLAN MORSE*		20 SEASONS		6911 RUNS @ 26.89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AU" dirty="0"/>
              <a:t>15. DAVID SQUIBB			23 SEASONS		6598 RUNS @ 28.56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AU" dirty="0"/>
              <a:t>16. MILES BARNARD*		18 SEASONS		6379 RUNS @ 30.23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AU" dirty="0"/>
              <a:t>17. CHRIS DELL			19 SEASONS 		6194 RUNS @ 28.15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AU" dirty="0"/>
              <a:t>18. SCOTT BLAIR			17 SEASONS 		6177 RUNS @ 28.47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AU" dirty="0"/>
              <a:t>19. SHANE PHILPOTT		19 SEASONS 		6158 RUNS @ 25.98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AU" dirty="0"/>
              <a:t>20. GARRY CRAWFORD		16 SEASONS 		6089 RUNS @ 28.86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AU" sz="2900" b="1" dirty="0"/>
              <a:t>Minimum 5000 runs. Totals as at end of 2025-26 season.</a:t>
            </a:r>
          </a:p>
          <a:p>
            <a:pPr marL="0" indent="0" algn="ctr">
              <a:lnSpc>
                <a:spcPct val="170000"/>
              </a:lnSpc>
              <a:buNone/>
            </a:pP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116632"/>
            <a:ext cx="965530" cy="8641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22" y="116632"/>
            <a:ext cx="849149" cy="86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98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230"/>
    </mc:Choice>
    <mc:Fallback xmlns="">
      <p:transition spd="slow" advTm="1623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NWTCA/CNW </a:t>
            </a:r>
            <a:b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ALL-TIME LEADING RUN SCORERS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17638"/>
            <a:ext cx="8712968" cy="5440362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AU" sz="2000" dirty="0"/>
              <a:t>21. SHANE WALKER			25 SEASONS 		5947 RUNS @ 25.31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AU" sz="2000" dirty="0"/>
              <a:t>22. CRAIG BOUTCHER		28 SEASONS 		5871 RUNS @ 23.67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AU" sz="2000" dirty="0"/>
              <a:t>23. ANDREW LEARY			18 SEASONS		5689 RUNS @ 23.90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AU" sz="2000" dirty="0"/>
              <a:t>24. NICK GRANGER			15 SEASONS		5678 RUNS @ 35.27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AU" sz="2000" dirty="0"/>
              <a:t>25. NICK REVELL*			17 SEASONS		5643 RUNS @ 26.13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AU" sz="2000" dirty="0"/>
              <a:t>26. JASON PEARCE			13 SEASONS 		5625 RUNS @ 36.06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AU" sz="2000" dirty="0"/>
              <a:t>27. BRADY YATES			16 SEASONS		5592 RUNS @ 26.01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AU" sz="2000" dirty="0"/>
              <a:t>28. JACOB SNARE			16 SEASONS		5305 RUNS @ 30.14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AU" sz="2000" dirty="0"/>
              <a:t>29. RAY STOKES			11 SEASONS 		5260 RUNS @ 61.16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AU" sz="2000" dirty="0"/>
              <a:t>30. TONY UNDERWOOD		21 SEASONS		5161 RUNS @ 22.15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AU" sz="2000" dirty="0"/>
              <a:t>31. BARRY STEWART			18 SEASONS		5106 RUNS @ 27.75</a:t>
            </a:r>
            <a:endParaRPr lang="en-AU" sz="20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AU" sz="1900" b="1" dirty="0"/>
              <a:t>Minimum 5000 runs. Totals as at end of 2025-26 season.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9" y="116632"/>
            <a:ext cx="965530" cy="8641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22" y="116632"/>
            <a:ext cx="849149" cy="86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074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230"/>
    </mc:Choice>
    <mc:Fallback xmlns="">
      <p:transition spd="slow" advTm="1623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NWTCA/CNW </a:t>
            </a:r>
            <a:b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ALL-TIME LEADING WICKET TAKERS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79" y="1575644"/>
            <a:ext cx="9144000" cy="5282356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70000"/>
              </a:lnSpc>
              <a:spcBef>
                <a:spcPts val="432"/>
              </a:spcBef>
              <a:buNone/>
            </a:pPr>
            <a:r>
              <a:rPr lang="en-AU" sz="2300" b="1" dirty="0"/>
              <a:t>1. CRAIG BOUTCHER		28 SEASONS		862 WICKETS @ 20.16</a:t>
            </a:r>
          </a:p>
          <a:p>
            <a:pPr marL="0" indent="0">
              <a:lnSpc>
                <a:spcPct val="170000"/>
              </a:lnSpc>
              <a:spcBef>
                <a:spcPts val="432"/>
              </a:spcBef>
              <a:buNone/>
            </a:pPr>
            <a:r>
              <a:rPr lang="en-AU" sz="2300" dirty="0"/>
              <a:t>2. HAROLD ALLEN			20 SEASONS		786 WICKETS @ 11.38</a:t>
            </a:r>
          </a:p>
          <a:p>
            <a:pPr marL="0" indent="0">
              <a:lnSpc>
                <a:spcPct val="170000"/>
              </a:lnSpc>
              <a:spcBef>
                <a:spcPts val="432"/>
              </a:spcBef>
              <a:buNone/>
            </a:pPr>
            <a:r>
              <a:rPr lang="en-AU" sz="2300" dirty="0"/>
              <a:t>3. DAVID MULLETT			27 SEASONS		661 WICKETS @ 16.21</a:t>
            </a:r>
          </a:p>
          <a:p>
            <a:pPr marL="0" indent="0">
              <a:lnSpc>
                <a:spcPct val="170000"/>
              </a:lnSpc>
              <a:spcBef>
                <a:spcPts val="432"/>
              </a:spcBef>
              <a:buNone/>
            </a:pPr>
            <a:r>
              <a:rPr lang="en-AU" sz="2300" dirty="0"/>
              <a:t>4. KERRY HOOPER			19 SEASONS		647 WICKETS @ 9.44</a:t>
            </a:r>
          </a:p>
          <a:p>
            <a:pPr marL="0" indent="0">
              <a:lnSpc>
                <a:spcPct val="170000"/>
              </a:lnSpc>
              <a:spcBef>
                <a:spcPts val="432"/>
              </a:spcBef>
              <a:buNone/>
            </a:pPr>
            <a:r>
              <a:rPr lang="en-AU" sz="2300" dirty="0"/>
              <a:t>5. DON PEARCE			25 SEASONS		643 WICKETS @ 15.09</a:t>
            </a:r>
          </a:p>
          <a:p>
            <a:pPr marL="0" indent="0">
              <a:lnSpc>
                <a:spcPct val="170000"/>
              </a:lnSpc>
              <a:spcBef>
                <a:spcPts val="432"/>
              </a:spcBef>
              <a:buNone/>
            </a:pPr>
            <a:r>
              <a:rPr lang="en-AU" sz="2300" dirty="0"/>
              <a:t>6. PETER LYONS			13 SEASONS		589 WICKETS @ 11.21</a:t>
            </a:r>
          </a:p>
          <a:p>
            <a:pPr marL="0" indent="0">
              <a:lnSpc>
                <a:spcPct val="170000"/>
              </a:lnSpc>
              <a:spcBef>
                <a:spcPts val="432"/>
              </a:spcBef>
              <a:buNone/>
            </a:pPr>
            <a:r>
              <a:rPr lang="en-AU" sz="2300" dirty="0"/>
              <a:t>7. BADEN SHARMAN		28 SEASONS		589 WICKETS @ 16.96</a:t>
            </a:r>
          </a:p>
          <a:p>
            <a:pPr marL="0" indent="0">
              <a:lnSpc>
                <a:spcPct val="170000"/>
              </a:lnSpc>
              <a:spcBef>
                <a:spcPts val="432"/>
              </a:spcBef>
              <a:buNone/>
            </a:pPr>
            <a:r>
              <a:rPr lang="en-AU" sz="2300" dirty="0"/>
              <a:t>8. PAUL JACQUES			18 SEASONS		537 WICKETS @ 12.40</a:t>
            </a:r>
          </a:p>
          <a:p>
            <a:pPr marL="0" indent="0">
              <a:lnSpc>
                <a:spcPct val="170000"/>
              </a:lnSpc>
              <a:spcBef>
                <a:spcPts val="432"/>
              </a:spcBef>
              <a:buNone/>
            </a:pPr>
            <a:r>
              <a:rPr lang="en-AU" sz="2300" dirty="0"/>
              <a:t>9. KEN BLOOMFIELD		15 SEASONS		514 WICKETS @ 8.25</a:t>
            </a:r>
          </a:p>
          <a:p>
            <a:pPr marL="0" indent="0">
              <a:lnSpc>
                <a:spcPct val="170000"/>
              </a:lnSpc>
              <a:spcBef>
                <a:spcPts val="432"/>
              </a:spcBef>
              <a:buNone/>
            </a:pPr>
            <a:r>
              <a:rPr lang="en-AU" sz="2300" dirty="0"/>
              <a:t>10. SHANE WALKER			25 SEASONS		506 WICKETS @ 23.09</a:t>
            </a:r>
            <a:endParaRPr lang="en-AU" sz="18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AU" sz="2100" b="1" dirty="0"/>
              <a:t> Minimum 300 wickets. Totals as at end of 2025-26 season.</a:t>
            </a:r>
          </a:p>
          <a:p>
            <a:pPr marL="0" indent="0" algn="ctr">
              <a:buNone/>
            </a:pPr>
            <a:endParaRPr lang="en-AU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116632"/>
            <a:ext cx="936104" cy="8378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22" y="116632"/>
            <a:ext cx="849149" cy="86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24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295"/>
    </mc:Choice>
    <mc:Fallback xmlns="">
      <p:transition spd="slow" advTm="16295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NWTCA/CNW </a:t>
            </a:r>
            <a:b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ALL-TIME LEADING WICKET TAKERS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71452"/>
            <a:ext cx="9144000" cy="528654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AU" sz="1800" dirty="0"/>
              <a:t>11. LEN PEARCE			11 SEASONS		482 WICKETS @ 10.39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AU" sz="1800" dirty="0"/>
              <a:t>12. REX NEIL			17 SEASONS		478 WICKETS @ 11.25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AU" sz="1800" dirty="0"/>
              <a:t>13. JOHN ALLEN			18 SEASONS		466 WICKETS @ 13.85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AU" sz="1800" dirty="0"/>
              <a:t>14. BRUCE HODGETTS		18 SEASONS		454 WICKETS @ 12.02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AU" sz="1800" dirty="0"/>
              <a:t>15. AIDEN MARSHALL*		17 SEASONS		431 WICKETS @ 16.25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AU" sz="1800" dirty="0"/>
              <a:t>16. SHANE CRAWFORD		20 SEASONS		429 WICKETS @ 19.65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AU" sz="1800" dirty="0"/>
              <a:t>17. JOHN CUMMING		19 SEASONS		427 WICKETS @ 13.78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AU" sz="1800" dirty="0"/>
              <a:t>18. BARRY DAVIS			17 SEASONS		409 WICKETS @ 15.24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AU" sz="1800" dirty="0"/>
              <a:t>19. CHRIS LINDSAY			21 SEASONS		407 WICKETS @ 17.62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AU" sz="1800" dirty="0"/>
              <a:t>20. CHRIS DELL			19 SEASONS		405 WICKETS @ 19.11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AU" sz="1600" b="1" dirty="0"/>
              <a:t>Minimum 300 wickets. Totals as at end of 2024-25 season.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AU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20824"/>
            <a:ext cx="960846" cy="8599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22" y="116632"/>
            <a:ext cx="849149" cy="86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79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528"/>
    </mc:Choice>
    <mc:Fallback xmlns="">
      <p:transition spd="slow" advTm="15528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NWTCA/CNW </a:t>
            </a:r>
            <a:b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ALL-TIME LEADING WICKET TAKERS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14116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AU" sz="1800" dirty="0"/>
              <a:t>21. SAM FOGG			22 SEASONS		397 WICKETS @ 19.55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AU" sz="1800" dirty="0"/>
              <a:t>22. MICHAEL O’SHEA		14 SEASONS		396 WICKETS @ 17.42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AU" sz="1800" dirty="0"/>
              <a:t>23. BRETT LEE			18 SEASONS		395 WICKETS @ 22.92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AU" sz="1800" dirty="0"/>
              <a:t>24. PHIL BLIZZARD			16 SEASONS		389 WICKETS @ 15.17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AU" sz="1800" dirty="0"/>
              <a:t>25. DION SMITH			18 SEASONS		385 WICKETS @ 21.98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AU" sz="1800" dirty="0"/>
              <a:t>26. TERRY BAADE			16 SEASONS		381 WICKETS @ 18.96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AU" sz="1800" dirty="0"/>
              <a:t>27. MARC SIMONDS*		16 SEASONS		370 WICKETS @ 20.30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AU" sz="1800" dirty="0"/>
              <a:t>28. DALE ANDERSON		9 SEASONS		360 WICKETS @ 9.22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AU" sz="1800" dirty="0"/>
              <a:t>29. SEAN GOWER			14 SEASONS		349 WICKETS @ 16.47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AU" sz="1800" dirty="0"/>
              <a:t>30. DION PARSONS			15 SEASONS		320 WICKETS @ 17.33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AU" sz="1600" b="1" dirty="0"/>
              <a:t>Minimum 300 wickets. Totals as at end of 2025-26 season.</a:t>
            </a:r>
          </a:p>
          <a:p>
            <a:pPr marL="0" indent="0" algn="ctr">
              <a:buNone/>
            </a:pPr>
            <a:endParaRPr lang="en-AU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16632"/>
            <a:ext cx="936104" cy="8378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22" y="116632"/>
            <a:ext cx="849149" cy="86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39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91"/>
    </mc:Choice>
    <mc:Fallback xmlns="">
      <p:transition spd="slow" advTm="1609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NWTCA/CNW </a:t>
            </a:r>
            <a:b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ALL-TIME LEADING WICKET TAKERS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14116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AU" sz="1800" dirty="0"/>
              <a:t>31. TOM ROCHER			9 SEASONS		318 WICKETS @ 10.14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AU" sz="1800" dirty="0"/>
              <a:t>32. ROWAN SHERRIFF		13 SEASONS		311 WICKETS @ 16.14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AU" sz="1800" dirty="0"/>
              <a:t>33. MICHAEL MANEY		18 SEASONS		310 WICKETS @ 20.25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AU" sz="1800" dirty="0"/>
              <a:t>34. WARREN SQUIBB		16 SEASONS		307 WICKETS @ 14.95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AU" sz="1600" b="1" dirty="0"/>
              <a:t>Minimum 300 wickets. Totals as at end of 2025-26 season.</a:t>
            </a:r>
          </a:p>
          <a:p>
            <a:pPr marL="0" indent="0" algn="ctr">
              <a:buNone/>
            </a:pPr>
            <a:endParaRPr lang="en-AU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16632"/>
            <a:ext cx="936104" cy="8378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22" y="116632"/>
            <a:ext cx="849149" cy="86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2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91"/>
    </mc:Choice>
    <mc:Fallback xmlns="">
      <p:transition spd="slow" advTm="1609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NWTCA/CNW</a:t>
            </a:r>
            <a:b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ALL-TIME FIELDING DISMISSALS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59632"/>
            <a:ext cx="9144000" cy="5598368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AutoNum type="arabicPeriod"/>
            </a:pPr>
            <a:r>
              <a:rPr lang="en-AU" sz="1800" b="1" dirty="0"/>
              <a:t>LES ALLEN		26 SEASONS	385 CATCHES	55 STUMPINGS									TOTAL 440</a:t>
            </a:r>
          </a:p>
          <a:p>
            <a:pPr>
              <a:lnSpc>
                <a:spcPct val="150000"/>
              </a:lnSpc>
              <a:buAutoNum type="arabicPeriod"/>
            </a:pPr>
            <a:r>
              <a:rPr lang="en-AU" sz="1800" dirty="0"/>
              <a:t>MICHAEL ENRIGHT	16 SEASONS	314 CATCHES	83 STUMPINGS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AU" sz="1800" dirty="0"/>
              <a:t>								TOTAL 397</a:t>
            </a:r>
          </a:p>
          <a:p>
            <a:pPr>
              <a:lnSpc>
                <a:spcPct val="150000"/>
              </a:lnSpc>
              <a:buAutoNum type="arabicPeriod" startAt="3"/>
            </a:pPr>
            <a:r>
              <a:rPr lang="en-AU" sz="1800" dirty="0"/>
              <a:t>ADRIAN DIXON		18 SEASONS	300 CATCHES	31 STUMPINGS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AU" sz="1800" dirty="0"/>
              <a:t>								TOTAL 331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AU" sz="1800" dirty="0"/>
              <a:t>4.    ALEX KING*		19 SEASONS	281 CATCHES	30 STUMPINGS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AU" sz="1800" dirty="0"/>
              <a:t>								TOTAL 311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AU" sz="1800" dirty="0"/>
              <a:t>5.    SHANE PHILPOTT	17 SEASONS	231 CATCHES	34 STUMPINGS									TOTAL 265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AU" sz="1800" dirty="0"/>
              <a:t>6.    DALE MAXWELL		12 SEASONS	175 CATCHES	77 STUMPINGS									TOTAL 252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AU" sz="1600" b="1" dirty="0"/>
              <a:t>Minimum 200 dismissals. Totals as at end of 2025-26 season.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AU" sz="16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16632"/>
            <a:ext cx="978218" cy="8755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22" y="116632"/>
            <a:ext cx="849149" cy="86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929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57"/>
    </mc:Choice>
    <mc:Fallback xmlns="">
      <p:transition spd="slow" advTm="16057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175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NWTCA/CNW</a:t>
            </a:r>
            <a:b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ALL-TIME FIELDING DISMISSALS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09874"/>
            <a:ext cx="9144000" cy="5548126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AU" sz="6800" dirty="0"/>
              <a:t>7.     JASON PEARCE		13 SEASONS	197 CATCHES	47 STUMPINGS									TOTAL 244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AU" sz="6800" dirty="0"/>
              <a:t>8.     JORDAN KELLY*		9 SEASONS	201 CATCHES	41 STUMPINGS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AU" sz="6800" dirty="0"/>
              <a:t>								TOTAL 242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AU" sz="6800" dirty="0"/>
              <a:t>9.     BARRY STEWART	18 SEASONS	209 CATCHES	26 STUMPINGS									TOTAL 235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AU" sz="6800" dirty="0"/>
              <a:t>10.   JOSH WALMSLEY*	22 SEASONS	232 CATCHES	1 STUMPING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AU" sz="6800" dirty="0"/>
              <a:t>								TOTAL 233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AU" sz="6800" dirty="0"/>
              <a:t>11.   PETER SANDS		12 SEASONS	167 CATCHES	53 STUMPINGS									TOTAL 220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AU" sz="6800" dirty="0"/>
              <a:t>12.   TREVOR STEPHENS	28 SEASONS	220 CATCHES	0 STUMPINGS									TOTAL 220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AU" sz="6400" b="1" dirty="0"/>
              <a:t>Minimum 200 dismissals. Totals as at end of 2025-26 season.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AU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16632"/>
            <a:ext cx="1008112" cy="9022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22" y="116632"/>
            <a:ext cx="849149" cy="86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933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68"/>
    </mc:Choice>
    <mc:Fallback xmlns="">
      <p:transition spd="slow" advTm="16068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3A9AB-6A25-6F89-972E-89C0FDBB5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F93AA-A089-21E1-BA41-C3191CBC1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175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NWTCA/CNW</a:t>
            </a:r>
            <a:b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ALL-TIME FIELDING DISMISSALS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22D78-3C85-DC01-C8AB-22B555FF50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09874"/>
            <a:ext cx="9144000" cy="554812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AU" sz="1800" dirty="0"/>
              <a:t>13.   GUY GREY		12 SEASONS	198 CATCHES	16 STUMPINGS									TOTAL 214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AU" sz="1800" dirty="0"/>
              <a:t>14.   JOE CRAWFORD	13 SEASONS	130 CATCHES	74 STUMPINGS									TOTAL 204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AU" sz="1800" dirty="0"/>
              <a:t>15.   MICHAEL PARKER	12 SEASONS	158 CATCHES	43 STUMPINGS									TOTAL 201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AU" sz="2700" b="1" dirty="0"/>
          </a:p>
          <a:p>
            <a:pPr marL="0" indent="0" algn="ctr">
              <a:lnSpc>
                <a:spcPct val="150000"/>
              </a:lnSpc>
              <a:buNone/>
            </a:pPr>
            <a:endParaRPr lang="en-AU" sz="2700" b="1" dirty="0"/>
          </a:p>
          <a:p>
            <a:pPr marL="0" indent="0" algn="ctr">
              <a:lnSpc>
                <a:spcPct val="150000"/>
              </a:lnSpc>
              <a:buNone/>
            </a:pPr>
            <a:endParaRPr lang="en-AU" sz="1600" b="1" dirty="0"/>
          </a:p>
          <a:p>
            <a:pPr marL="0" indent="0" algn="ctr">
              <a:lnSpc>
                <a:spcPct val="150000"/>
              </a:lnSpc>
              <a:buNone/>
            </a:pPr>
            <a:endParaRPr lang="en-AU" sz="16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AU" sz="1600" b="1" dirty="0"/>
              <a:t>Minimum 200 dismissals. Totals as at end of 2025-26 season.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AU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C90922-5F2A-350A-51B4-FA1E217618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16632"/>
            <a:ext cx="1008112" cy="9022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03CDF4-A3BB-CD9A-5230-6291B9C57E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22" y="116632"/>
            <a:ext cx="849149" cy="86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41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68"/>
    </mc:Choice>
    <mc:Fallback xmlns="">
      <p:transition spd="slow" advTm="16068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240CC-325E-90CE-C7CA-B710EF2F4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A59FD-A44C-763D-73E1-973EC8C79D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0899" y="260648"/>
            <a:ext cx="7772400" cy="1224136"/>
          </a:xfrm>
        </p:spPr>
        <p:txBody>
          <a:bodyPr>
            <a:normAutofit fontScale="90000"/>
          </a:bodyPr>
          <a:lstStyle/>
          <a:p>
            <a: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CNW WOMEN’S</a:t>
            </a:r>
            <a:b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ALL-TIME LEADING RUN SCORERS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34FEC6-D778-52BA-246E-16C40B0DDF5C}"/>
              </a:ext>
            </a:extLst>
          </p:cNvPr>
          <p:cNvSpPr txBox="1"/>
          <p:nvPr/>
        </p:nvSpPr>
        <p:spPr>
          <a:xfrm>
            <a:off x="251520" y="1628800"/>
            <a:ext cx="8712968" cy="4978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spcBef>
                <a:spcPts val="432"/>
              </a:spcBef>
            </a:pPr>
            <a:r>
              <a:rPr lang="en-AU" b="1" dirty="0"/>
              <a:t>1. MONTANA BRADLEY	 	11 SEASONS		3380 RUNS @ 65.00</a:t>
            </a:r>
          </a:p>
          <a:p>
            <a:pPr>
              <a:lnSpc>
                <a:spcPct val="200000"/>
              </a:lnSpc>
              <a:spcBef>
                <a:spcPts val="432"/>
              </a:spcBef>
            </a:pPr>
            <a:r>
              <a:rPr lang="en-AU" dirty="0"/>
              <a:t>2. SAM COTTON		 	13 SEASONS	 	2233 RUNS @ 28.63</a:t>
            </a:r>
          </a:p>
          <a:p>
            <a:pPr>
              <a:lnSpc>
                <a:spcPct val="200000"/>
              </a:lnSpc>
              <a:spcBef>
                <a:spcPts val="432"/>
              </a:spcBef>
            </a:pPr>
            <a:r>
              <a:rPr lang="en-AU" dirty="0"/>
              <a:t>3. MEL SCOLYER			12 SEASONS		2188 RUNS @ 31.26</a:t>
            </a:r>
          </a:p>
          <a:p>
            <a:pPr>
              <a:lnSpc>
                <a:spcPct val="200000"/>
              </a:lnSpc>
              <a:spcBef>
                <a:spcPts val="432"/>
              </a:spcBef>
            </a:pPr>
            <a:r>
              <a:rPr lang="en-AU" dirty="0"/>
              <a:t>4. GEORGIA KING			13 SEASONS		1683 RUNS @ 22.14</a:t>
            </a:r>
          </a:p>
          <a:p>
            <a:pPr>
              <a:lnSpc>
                <a:spcPct val="200000"/>
              </a:lnSpc>
              <a:spcBef>
                <a:spcPts val="432"/>
              </a:spcBef>
            </a:pPr>
            <a:r>
              <a:rPr lang="en-AU" dirty="0"/>
              <a:t>5. MARTINA STEVEN	 	8 SEASONS		1679 RUNS @ 27.08</a:t>
            </a:r>
          </a:p>
          <a:p>
            <a:pPr>
              <a:lnSpc>
                <a:spcPct val="200000"/>
              </a:lnSpc>
              <a:spcBef>
                <a:spcPts val="432"/>
              </a:spcBef>
            </a:pPr>
            <a:r>
              <a:rPr lang="en-AU" dirty="0"/>
              <a:t>6. KATE CHAPLIN			11 SEASONS		1551 RUNS @ 21.54</a:t>
            </a:r>
          </a:p>
          <a:p>
            <a:pPr>
              <a:lnSpc>
                <a:spcPct val="200000"/>
              </a:lnSpc>
              <a:spcBef>
                <a:spcPts val="432"/>
              </a:spcBef>
            </a:pPr>
            <a:r>
              <a:rPr lang="en-AU" dirty="0"/>
              <a:t>7. SASCHA LOWRY			9 SEASONS		1499 RUNS @ 30.59</a:t>
            </a:r>
          </a:p>
          <a:p>
            <a:pPr algn="ctr">
              <a:lnSpc>
                <a:spcPct val="150000"/>
              </a:lnSpc>
            </a:pPr>
            <a:endParaRPr lang="en-AU" sz="1600" b="1" dirty="0"/>
          </a:p>
          <a:p>
            <a:pPr algn="ctr">
              <a:lnSpc>
                <a:spcPct val="150000"/>
              </a:lnSpc>
            </a:pPr>
            <a:r>
              <a:rPr lang="en-AU" sz="1600" b="1" dirty="0"/>
              <a:t>Minimum 1000 runs. Totals as at end of 2025-26 season.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631CD5-6AD3-4B22-D0D1-64EAF7CB68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116632"/>
            <a:ext cx="982377" cy="8792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49FFC68-8BAF-A02B-DCB2-79B8F57A5F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6632"/>
            <a:ext cx="982377" cy="87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779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577"/>
    </mc:Choice>
    <mc:Fallback xmlns="">
      <p:transition spd="slow" advTm="15577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4B8E4-3BE8-E897-7690-BDA40E7B9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52A60-68DB-0E20-9837-E9F0924DD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CNW WOMEN’S</a:t>
            </a:r>
            <a:b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ALL-TIME LEADING RUN SCORERS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540A3-898D-F827-3BF4-1C0D7C67B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19" y="1575644"/>
            <a:ext cx="8640961" cy="5165724"/>
          </a:xfrm>
        </p:spPr>
        <p:txBody>
          <a:bodyPr>
            <a:normAutofit fontScale="32500" lnSpcReduction="20000"/>
          </a:bodyPr>
          <a:lstStyle/>
          <a:p>
            <a:pPr marL="0" indent="0">
              <a:lnSpc>
                <a:spcPct val="220000"/>
              </a:lnSpc>
              <a:spcBef>
                <a:spcPts val="432"/>
              </a:spcBef>
              <a:buNone/>
            </a:pPr>
            <a:r>
              <a:rPr lang="en-AU" sz="5600" dirty="0"/>
              <a:t>8. MADELINE CLARKE	     	14 SEASONS		1372 RUNS @ 13.45</a:t>
            </a:r>
          </a:p>
          <a:p>
            <a:pPr marL="0" indent="0">
              <a:lnSpc>
                <a:spcPct val="220000"/>
              </a:lnSpc>
              <a:spcBef>
                <a:spcPts val="432"/>
              </a:spcBef>
              <a:buNone/>
            </a:pPr>
            <a:r>
              <a:rPr lang="en-AU" sz="5600" dirty="0"/>
              <a:t>9. KAHLA SUMMERS		14 SEASONS		1346 RUNS @ 12.58 10. CLAIRE ALEXANDER		5 SEASONS		1217 RUNS @ 31.21</a:t>
            </a:r>
          </a:p>
          <a:p>
            <a:pPr marL="0" indent="0">
              <a:lnSpc>
                <a:spcPct val="220000"/>
              </a:lnSpc>
              <a:spcBef>
                <a:spcPts val="432"/>
              </a:spcBef>
              <a:buNone/>
            </a:pPr>
            <a:r>
              <a:rPr lang="en-AU" sz="5600" dirty="0"/>
              <a:t>11. TAYLA WIGG			13 SEASONS		1215 RUNS @ 16.64</a:t>
            </a:r>
          </a:p>
          <a:p>
            <a:pPr marL="0" indent="0">
              <a:lnSpc>
                <a:spcPct val="220000"/>
              </a:lnSpc>
              <a:spcBef>
                <a:spcPts val="432"/>
              </a:spcBef>
              <a:buNone/>
            </a:pPr>
            <a:r>
              <a:rPr lang="en-AU" sz="5600" dirty="0"/>
              <a:t>=12. ALISON KAMPHUIS		5 SEASONS		1201 RUNS @ 70.65</a:t>
            </a:r>
          </a:p>
          <a:p>
            <a:pPr marL="0" indent="0">
              <a:lnSpc>
                <a:spcPct val="220000"/>
              </a:lnSpc>
              <a:spcBef>
                <a:spcPts val="432"/>
              </a:spcBef>
              <a:buNone/>
            </a:pPr>
            <a:r>
              <a:rPr lang="en-AU" sz="5600" dirty="0"/>
              <a:t>=12. CHERIE HAWKINS		12 SEASONS		1201 RUNS @ 20.36</a:t>
            </a:r>
          </a:p>
          <a:p>
            <a:pPr marL="0" indent="0">
              <a:lnSpc>
                <a:spcPct val="220000"/>
              </a:lnSpc>
              <a:spcBef>
                <a:spcPts val="432"/>
              </a:spcBef>
              <a:buNone/>
            </a:pPr>
            <a:r>
              <a:rPr lang="en-AU" sz="5600" dirty="0"/>
              <a:t>14. SHARLEE STEBBINGS		11 SEASONS		1011 RUNS @ 15.09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AU" sz="2100" b="1" dirty="0"/>
              <a:t> 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AU" sz="2100" b="1" dirty="0"/>
          </a:p>
          <a:p>
            <a:pPr marL="0" indent="0" algn="ctr">
              <a:lnSpc>
                <a:spcPct val="150000"/>
              </a:lnSpc>
              <a:buNone/>
            </a:pPr>
            <a:endParaRPr lang="en-AU" sz="1800" b="1" dirty="0"/>
          </a:p>
          <a:p>
            <a:pPr marL="0" indent="0" algn="ctr">
              <a:lnSpc>
                <a:spcPct val="150000"/>
              </a:lnSpc>
              <a:buNone/>
            </a:pPr>
            <a:endParaRPr lang="en-AU" sz="16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AU" sz="4900" b="1" dirty="0"/>
              <a:t>Minimum 1000 runs. Totals as at end of 2025-26 season.</a:t>
            </a:r>
          </a:p>
          <a:p>
            <a:pPr marL="0" indent="0" algn="ctr">
              <a:buNone/>
            </a:pPr>
            <a:endParaRPr lang="en-AU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5793A0-58AD-5D8F-21AC-52E32E4480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116632"/>
            <a:ext cx="936104" cy="8378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4136F1-8E7D-25F2-F59C-ADAC4DA94A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116632"/>
            <a:ext cx="936104" cy="83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3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295"/>
    </mc:Choice>
    <mc:Fallback xmlns="">
      <p:transition spd="slow" advTm="16295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1D073-7D7E-1BA0-18EC-D8CF5B28E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A5273-F4B4-4CA6-5528-8C259239B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CNW WOMEN’S</a:t>
            </a:r>
            <a:b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ALL-TIME LEADING WICKET TAKERS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DF6D0-DB5C-DEF0-CD28-A93529A70A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575644"/>
            <a:ext cx="8496944" cy="5165724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220000"/>
              </a:lnSpc>
              <a:spcBef>
                <a:spcPts val="432"/>
              </a:spcBef>
              <a:buNone/>
            </a:pPr>
            <a:r>
              <a:rPr lang="en-AU" sz="7200" b="1" dirty="0"/>
              <a:t>1. KAHLA SUMMERS	14 SEASONS		153 WICKETS @ 14.90</a:t>
            </a:r>
          </a:p>
          <a:p>
            <a:pPr marL="0" indent="0">
              <a:lnSpc>
                <a:spcPct val="220000"/>
              </a:lnSpc>
              <a:spcBef>
                <a:spcPts val="432"/>
              </a:spcBef>
              <a:buNone/>
            </a:pPr>
            <a:r>
              <a:rPr lang="en-AU" sz="7200" dirty="0"/>
              <a:t>2. SAM COTTON		13 SEASONS		120 WICKETS @ 13.24</a:t>
            </a:r>
          </a:p>
          <a:p>
            <a:pPr marL="0" indent="0">
              <a:lnSpc>
                <a:spcPct val="220000"/>
              </a:lnSpc>
              <a:spcBef>
                <a:spcPts val="432"/>
              </a:spcBef>
              <a:buNone/>
            </a:pPr>
            <a:r>
              <a:rPr lang="en-AU" sz="7200" dirty="0"/>
              <a:t>3. LUCY FOOTE		12 SEASONS		119 WICKETS @ 11.29</a:t>
            </a:r>
          </a:p>
          <a:p>
            <a:pPr marL="0" indent="0">
              <a:lnSpc>
                <a:spcPct val="220000"/>
              </a:lnSpc>
              <a:spcBef>
                <a:spcPts val="432"/>
              </a:spcBef>
              <a:buNone/>
            </a:pPr>
            <a:r>
              <a:rPr lang="en-AU" sz="7200" dirty="0"/>
              <a:t>4. MADELINE CLARKE	14 SEASONS		98 WICKETS @ 18.04</a:t>
            </a:r>
          </a:p>
          <a:p>
            <a:pPr marL="0" indent="0">
              <a:lnSpc>
                <a:spcPct val="220000"/>
              </a:lnSpc>
              <a:spcBef>
                <a:spcPts val="432"/>
              </a:spcBef>
              <a:buNone/>
            </a:pPr>
            <a:r>
              <a:rPr lang="en-AU" sz="7200" dirty="0"/>
              <a:t>5. GEORGIA KING		13 SEASONS		94 WICKETS @ 15.96</a:t>
            </a:r>
          </a:p>
          <a:p>
            <a:pPr marL="0" indent="0">
              <a:lnSpc>
                <a:spcPct val="220000"/>
              </a:lnSpc>
              <a:spcBef>
                <a:spcPts val="432"/>
              </a:spcBef>
              <a:buNone/>
            </a:pPr>
            <a:r>
              <a:rPr lang="en-AU" sz="7200" dirty="0"/>
              <a:t>6. MONTANA BRADLEY	11 SEASONS		91 WICKETS @ 9.90</a:t>
            </a:r>
          </a:p>
          <a:p>
            <a:pPr marL="0" indent="0" algn="ctr">
              <a:lnSpc>
                <a:spcPct val="170000"/>
              </a:lnSpc>
              <a:spcBef>
                <a:spcPts val="432"/>
              </a:spcBef>
              <a:buNone/>
            </a:pPr>
            <a:endParaRPr lang="en-AU" sz="2100" b="1" dirty="0"/>
          </a:p>
          <a:p>
            <a:pPr marL="0" indent="0" algn="ctr">
              <a:lnSpc>
                <a:spcPct val="170000"/>
              </a:lnSpc>
              <a:spcBef>
                <a:spcPts val="432"/>
              </a:spcBef>
              <a:buNone/>
            </a:pPr>
            <a:endParaRPr lang="en-AU" sz="6400" b="1" dirty="0"/>
          </a:p>
          <a:p>
            <a:pPr marL="0" indent="0" algn="ctr">
              <a:lnSpc>
                <a:spcPct val="170000"/>
              </a:lnSpc>
              <a:spcBef>
                <a:spcPts val="432"/>
              </a:spcBef>
              <a:buNone/>
            </a:pPr>
            <a:endParaRPr lang="en-AU" sz="6400" b="1" dirty="0"/>
          </a:p>
          <a:p>
            <a:pPr marL="0" indent="0" algn="ctr">
              <a:lnSpc>
                <a:spcPct val="170000"/>
              </a:lnSpc>
              <a:spcBef>
                <a:spcPts val="432"/>
              </a:spcBef>
              <a:buNone/>
            </a:pPr>
            <a:r>
              <a:rPr lang="en-AU" sz="6400" b="1" dirty="0"/>
              <a:t>Minimum 80 wickets. Totals as at end of 2025-26 season.</a:t>
            </a:r>
          </a:p>
          <a:p>
            <a:pPr marL="0" indent="0" algn="ctr">
              <a:buNone/>
            </a:pPr>
            <a:endParaRPr lang="en-AU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BF5AE0-369C-C018-3392-202C0857DC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116632"/>
            <a:ext cx="936104" cy="8378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B7BBC2-B4EA-38A2-589A-C0095FAD11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6631"/>
            <a:ext cx="936104" cy="83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018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295"/>
    </mc:Choice>
    <mc:Fallback xmlns="">
      <p:transition spd="slow" advTm="16295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AD14A-0C94-5E84-BD12-91ED32605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7AD0F-FE2F-ABB2-B864-2E00889E1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CNW WOMEN’S</a:t>
            </a:r>
            <a:b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ALL-TIME LEADING WICKET TAKERS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6A54B-0A6A-4FE7-9C00-EB89EE5F59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575644"/>
            <a:ext cx="8496944" cy="516572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220000"/>
              </a:lnSpc>
              <a:spcBef>
                <a:spcPts val="432"/>
              </a:spcBef>
              <a:buNone/>
            </a:pPr>
            <a:r>
              <a:rPr lang="en-AU" sz="1800" dirty="0"/>
              <a:t>7. RACHEL KIRKWOOD	10 SEASONS		90 WICKETS @ 12.27</a:t>
            </a:r>
          </a:p>
          <a:p>
            <a:pPr marL="0" indent="0">
              <a:lnSpc>
                <a:spcPct val="220000"/>
              </a:lnSpc>
              <a:spcBef>
                <a:spcPts val="432"/>
              </a:spcBef>
              <a:buNone/>
            </a:pPr>
            <a:r>
              <a:rPr lang="en-AU" sz="1800" dirty="0"/>
              <a:t>8. HANNAH MAGOR	11 SEASONS		86 WICKETS @ 10.79</a:t>
            </a:r>
          </a:p>
          <a:p>
            <a:pPr marL="0" indent="0">
              <a:lnSpc>
                <a:spcPct val="220000"/>
              </a:lnSpc>
              <a:spcBef>
                <a:spcPts val="432"/>
              </a:spcBef>
              <a:buNone/>
            </a:pPr>
            <a:r>
              <a:rPr lang="en-AU" sz="1800" dirty="0"/>
              <a:t>9. SUZANNAH GALE		6 SEASONS		81 WICKETS @ 11.09</a:t>
            </a:r>
          </a:p>
          <a:p>
            <a:pPr marL="0" indent="0" algn="ctr">
              <a:lnSpc>
                <a:spcPct val="170000"/>
              </a:lnSpc>
              <a:spcBef>
                <a:spcPts val="432"/>
              </a:spcBef>
              <a:buNone/>
            </a:pPr>
            <a:endParaRPr lang="en-AU" sz="2100" b="1" dirty="0"/>
          </a:p>
          <a:p>
            <a:pPr marL="0" indent="0" algn="ctr">
              <a:lnSpc>
                <a:spcPct val="170000"/>
              </a:lnSpc>
              <a:spcBef>
                <a:spcPts val="432"/>
              </a:spcBef>
              <a:buNone/>
            </a:pPr>
            <a:endParaRPr lang="en-AU" sz="2100" b="1" dirty="0"/>
          </a:p>
          <a:p>
            <a:pPr marL="0" indent="0" algn="ctr">
              <a:lnSpc>
                <a:spcPct val="170000"/>
              </a:lnSpc>
              <a:spcBef>
                <a:spcPts val="432"/>
              </a:spcBef>
              <a:buNone/>
            </a:pPr>
            <a:endParaRPr lang="en-AU" sz="1900" b="1" dirty="0"/>
          </a:p>
          <a:p>
            <a:pPr marL="0" indent="0" algn="ctr">
              <a:lnSpc>
                <a:spcPct val="170000"/>
              </a:lnSpc>
              <a:spcBef>
                <a:spcPts val="432"/>
              </a:spcBef>
              <a:buNone/>
            </a:pPr>
            <a:endParaRPr lang="en-AU" sz="1900" b="1" dirty="0"/>
          </a:p>
          <a:p>
            <a:pPr marL="0" indent="0" algn="ctr">
              <a:lnSpc>
                <a:spcPct val="170000"/>
              </a:lnSpc>
              <a:spcBef>
                <a:spcPts val="432"/>
              </a:spcBef>
              <a:buNone/>
            </a:pPr>
            <a:endParaRPr lang="en-AU" sz="1900" b="1" dirty="0"/>
          </a:p>
          <a:p>
            <a:pPr marL="0" indent="0" algn="ctr">
              <a:lnSpc>
                <a:spcPct val="170000"/>
              </a:lnSpc>
              <a:spcBef>
                <a:spcPts val="432"/>
              </a:spcBef>
              <a:buNone/>
            </a:pPr>
            <a:r>
              <a:rPr lang="en-AU" sz="1600" b="1" dirty="0"/>
              <a:t>Minimum 80 wickets. Totals as at end of 2025-26 season.</a:t>
            </a:r>
          </a:p>
          <a:p>
            <a:pPr marL="0" indent="0" algn="ctr">
              <a:buNone/>
            </a:pPr>
            <a:endParaRPr lang="en-AU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3E637D-BFCF-A7DF-AAE1-7575E3BF9B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116632"/>
            <a:ext cx="936104" cy="8378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1C1976-6FBD-2C64-DF50-F7F5BE0888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6631"/>
            <a:ext cx="936104" cy="83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966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295"/>
    </mc:Choice>
    <mc:Fallback xmlns="">
      <p:transition spd="slow" advTm="16295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6490</TotalTime>
  <Words>1927</Words>
  <Application>Microsoft Office PowerPoint</Application>
  <PresentationFormat>On-screen Show (4:3)</PresentationFormat>
  <Paragraphs>152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NWTCA/CNW  ALL-TIME LEADING RUN SCORERS</vt:lpstr>
      <vt:lpstr>NWTCA/CNW  ALL-TIME LEADING RUN SCORERS</vt:lpstr>
      <vt:lpstr>NWTCA/CNW  ALL-TIME LEADING RUN SCORERS</vt:lpstr>
      <vt:lpstr>NWTCA/CNW  ALL-TIME LEADING WICKET TAKERS</vt:lpstr>
      <vt:lpstr>NWTCA/CNW  ALL-TIME LEADING WICKET TAKERS</vt:lpstr>
      <vt:lpstr>NWTCA/CNW  ALL-TIME LEADING WICKET TAKERS</vt:lpstr>
      <vt:lpstr>NWTCA/CNW  ALL-TIME LEADING WICKET TAKERS</vt:lpstr>
      <vt:lpstr>NWTCA/CNW ALL-TIME FIELDING DISMISSALS</vt:lpstr>
      <vt:lpstr>NWTCA/CNW ALL-TIME FIELDING DISMISSALS</vt:lpstr>
      <vt:lpstr>NWTCA/CNW ALL-TIME FIELDING DISMISSALS</vt:lpstr>
      <vt:lpstr>CNW WOMEN’S ALL-TIME LEADING RUN SCORERS</vt:lpstr>
      <vt:lpstr>CNW WOMEN’S ALL-TIME LEADING RUN SCORERS</vt:lpstr>
      <vt:lpstr>CNW WOMEN’S ALL-TIME LEADING WICKET TAKERS</vt:lpstr>
      <vt:lpstr>CNW WOMEN’S ALL-TIME LEADING WICKET TAKERS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NWTCA/CNW  ALL TIME LEADING RUN SCORERS</dc:title>
  <dc:creator>Brad Cole</dc:creator>
  <cp:lastModifiedBy>Garry Collins</cp:lastModifiedBy>
  <cp:revision>19</cp:revision>
  <dcterms:created xsi:type="dcterms:W3CDTF">2010-10-08T02:05:46Z</dcterms:created>
  <dcterms:modified xsi:type="dcterms:W3CDTF">2026-10-04T23:33:51Z</dcterms:modified>
</cp:coreProperties>
</file>