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7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comment8.xml" ContentType="application/vnd.openxmlformats-officedocument.presentationml.comment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s/comment9.xml" ContentType="application/vnd.openxmlformats-officedocument.presentationml.comment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omments/comment10.xml" ContentType="application/vnd.openxmlformats-officedocument.presentationml.comment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omments/comment11.xml" ContentType="application/vnd.openxmlformats-officedocument.presentationml.comments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comments/comment12.xml" ContentType="application/vnd.openxmlformats-officedocument.presentationml.comments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comments/comment13.xml" ContentType="application/vnd.openxmlformats-officedocument.presentationml.comment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72" r:id="rId5"/>
  </p:sldMasterIdLst>
  <p:notesMasterIdLst>
    <p:notesMasterId r:id="rId87"/>
  </p:notesMasterIdLst>
  <p:sldIdLst>
    <p:sldId id="281" r:id="rId6"/>
    <p:sldId id="540" r:id="rId7"/>
    <p:sldId id="539" r:id="rId8"/>
    <p:sldId id="541" r:id="rId9"/>
    <p:sldId id="509" r:id="rId10"/>
    <p:sldId id="510" r:id="rId11"/>
    <p:sldId id="542" r:id="rId12"/>
    <p:sldId id="479" r:id="rId13"/>
    <p:sldId id="491" r:id="rId14"/>
    <p:sldId id="286" r:id="rId15"/>
    <p:sldId id="285" r:id="rId16"/>
    <p:sldId id="287" r:id="rId17"/>
    <p:sldId id="289" r:id="rId18"/>
    <p:sldId id="511" r:id="rId19"/>
    <p:sldId id="480" r:id="rId20"/>
    <p:sldId id="492" r:id="rId21"/>
    <p:sldId id="290" r:id="rId22"/>
    <p:sldId id="293" r:id="rId23"/>
    <p:sldId id="292" r:id="rId24"/>
    <p:sldId id="291" r:id="rId25"/>
    <p:sldId id="499" r:id="rId26"/>
    <p:sldId id="543" r:id="rId27"/>
    <p:sldId id="481" r:id="rId28"/>
    <p:sldId id="495" r:id="rId29"/>
    <p:sldId id="299" r:id="rId30"/>
    <p:sldId id="300" r:id="rId31"/>
    <p:sldId id="301" r:id="rId32"/>
    <p:sldId id="304" r:id="rId33"/>
    <p:sldId id="303" r:id="rId34"/>
    <p:sldId id="500" r:id="rId35"/>
    <p:sldId id="501" r:id="rId36"/>
    <p:sldId id="544" r:id="rId37"/>
    <p:sldId id="483" r:id="rId38"/>
    <p:sldId id="307" r:id="rId39"/>
    <p:sldId id="306" r:id="rId40"/>
    <p:sldId id="371" r:id="rId41"/>
    <p:sldId id="520" r:id="rId42"/>
    <p:sldId id="398" r:id="rId43"/>
    <p:sldId id="399" r:id="rId44"/>
    <p:sldId id="535" r:id="rId45"/>
    <p:sldId id="534" r:id="rId46"/>
    <p:sldId id="437" r:id="rId47"/>
    <p:sldId id="519" r:id="rId48"/>
    <p:sldId id="439" r:id="rId49"/>
    <p:sldId id="438" r:id="rId50"/>
    <p:sldId id="521" r:id="rId51"/>
    <p:sldId id="524" r:id="rId52"/>
    <p:sldId id="545" r:id="rId53"/>
    <p:sldId id="482" r:id="rId54"/>
    <p:sldId id="498" r:id="rId55"/>
    <p:sldId id="294" r:id="rId56"/>
    <p:sldId id="295" r:id="rId57"/>
    <p:sldId id="296" r:id="rId58"/>
    <p:sldId id="550" r:id="rId59"/>
    <p:sldId id="551" r:id="rId60"/>
    <p:sldId id="552" r:id="rId61"/>
    <p:sldId id="305" r:id="rId62"/>
    <p:sldId id="298" r:id="rId63"/>
    <p:sldId id="465" r:id="rId64"/>
    <p:sldId id="478" r:id="rId65"/>
    <p:sldId id="546" r:id="rId66"/>
    <p:sldId id="484" r:id="rId67"/>
    <p:sldId id="497" r:id="rId68"/>
    <p:sldId id="444" r:id="rId69"/>
    <p:sldId id="443" r:id="rId70"/>
    <p:sldId id="442" r:id="rId71"/>
    <p:sldId id="445" r:id="rId72"/>
    <p:sldId id="547" r:id="rId73"/>
    <p:sldId id="394" r:id="rId74"/>
    <p:sldId id="512" r:id="rId75"/>
    <p:sldId id="449" r:id="rId76"/>
    <p:sldId id="450" r:id="rId77"/>
    <p:sldId id="496" r:id="rId78"/>
    <p:sldId id="447" r:id="rId79"/>
    <p:sldId id="446" r:id="rId80"/>
    <p:sldId id="452" r:id="rId81"/>
    <p:sldId id="451" r:id="rId82"/>
    <p:sldId id="273" r:id="rId83"/>
    <p:sldId id="356" r:id="rId84"/>
    <p:sldId id="502" r:id="rId85"/>
    <p:sldId id="549" r:id="rId8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rry Collins" initials="GC" lastIdx="39" clrIdx="0">
    <p:extLst>
      <p:ext uri="{19B8F6BF-5375-455C-9EA6-DF929625EA0E}">
        <p15:presenceInfo xmlns:p15="http://schemas.microsoft.com/office/powerpoint/2012/main" userId="f9e99686ac6d93f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27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presProps" Target="pres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2.xml"/><Relationship Id="rId90" Type="http://schemas.openxmlformats.org/officeDocument/2006/relationships/viewProps" Target="viewProps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9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commentAuthors" Target="commentAuthors.xml"/><Relationship Id="rId9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tableStyles" Target="tableStyles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rry Collins" userId="f9e99686ac6d93f9" providerId="LiveId" clId="{57D3A16E-8094-4744-95F3-3FF1C714577D}"/>
    <pc:docChg chg="modSld">
      <pc:chgData name="Garry Collins" userId="f9e99686ac6d93f9" providerId="LiveId" clId="{57D3A16E-8094-4744-95F3-3FF1C714577D}" dt="2026-09-08T14:44:04.363" v="10" actId="20577"/>
      <pc:docMkLst>
        <pc:docMk/>
      </pc:docMkLst>
      <pc:sldChg chg="modSp mod">
        <pc:chgData name="Garry Collins" userId="f9e99686ac6d93f9" providerId="LiveId" clId="{57D3A16E-8094-4744-95F3-3FF1C714577D}" dt="2026-09-08T14:43:42.985" v="2" actId="20577"/>
        <pc:sldMkLst>
          <pc:docMk/>
          <pc:sldMk cId="2249730729" sldId="521"/>
        </pc:sldMkLst>
        <pc:graphicFrameChg chg="modGraphic">
          <ac:chgData name="Garry Collins" userId="f9e99686ac6d93f9" providerId="LiveId" clId="{57D3A16E-8094-4744-95F3-3FF1C714577D}" dt="2026-09-08T14:43:42.985" v="2" actId="20577"/>
          <ac:graphicFrameMkLst>
            <pc:docMk/>
            <pc:sldMk cId="2249730729" sldId="521"/>
            <ac:graphicFrameMk id="4" creationId="{EFAF5B44-3968-DF3B-0E2D-E672DB4005CF}"/>
          </ac:graphicFrameMkLst>
        </pc:graphicFrameChg>
      </pc:sldChg>
      <pc:sldChg chg="modSp mod">
        <pc:chgData name="Garry Collins" userId="f9e99686ac6d93f9" providerId="LiveId" clId="{57D3A16E-8094-4744-95F3-3FF1C714577D}" dt="2026-09-08T14:44:04.363" v="10" actId="20577"/>
        <pc:sldMkLst>
          <pc:docMk/>
          <pc:sldMk cId="2992314196" sldId="524"/>
        </pc:sldMkLst>
        <pc:graphicFrameChg chg="modGraphic">
          <ac:chgData name="Garry Collins" userId="f9e99686ac6d93f9" providerId="LiveId" clId="{57D3A16E-8094-4744-95F3-3FF1C714577D}" dt="2026-09-08T14:44:04.363" v="10" actId="20577"/>
          <ac:graphicFrameMkLst>
            <pc:docMk/>
            <pc:sldMk cId="2992314196" sldId="524"/>
            <ac:graphicFrameMk id="4" creationId="{EFAF5B44-3968-DF3B-0E2D-E672DB4005CF}"/>
          </ac:graphicFrameMkLst>
        </pc:graphicFrame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3-09T11:58:08.290" idx="28">
    <p:pos x="10" y="10"/>
    <p:text/>
    <p:extLst>
      <p:ext uri="{C676402C-5697-4E1C-873F-D02D1690AC5C}">
        <p15:threadingInfo xmlns:p15="http://schemas.microsoft.com/office/powerpoint/2012/main" timeZoneBias="-6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3-09T11:58:08.290" idx="26">
    <p:pos x="10" y="10"/>
    <p:text/>
    <p:extLst>
      <p:ext uri="{C676402C-5697-4E1C-873F-D02D1690AC5C}">
        <p15:threadingInfo xmlns:p15="http://schemas.microsoft.com/office/powerpoint/2012/main" timeZoneBias="-66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3-09T11:58:08.290" idx="30">
    <p:pos x="10" y="10"/>
    <p:text/>
    <p:extLst>
      <p:ext uri="{C676402C-5697-4E1C-873F-D02D1690AC5C}">
        <p15:threadingInfo xmlns:p15="http://schemas.microsoft.com/office/powerpoint/2012/main" timeZoneBias="-66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3-09T11:58:08.290" idx="5">
    <p:pos x="10" y="10"/>
    <p:text/>
    <p:extLst>
      <p:ext uri="{C676402C-5697-4E1C-873F-D02D1690AC5C}">
        <p15:threadingInfo xmlns:p15="http://schemas.microsoft.com/office/powerpoint/2012/main" timeZoneBias="-66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3-09T11:58:08.290" idx="6">
    <p:pos x="10" y="10"/>
    <p:text/>
    <p:extLst>
      <p:ext uri="{C676402C-5697-4E1C-873F-D02D1690AC5C}">
        <p15:threadingInfo xmlns:p15="http://schemas.microsoft.com/office/powerpoint/2012/main" timeZoneBias="-66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3-09T11:58:08.290" idx="31">
    <p:pos x="10" y="10"/>
    <p:text/>
    <p:extLst>
      <p:ext uri="{C676402C-5697-4E1C-873F-D02D1690AC5C}">
        <p15:threadingInfo xmlns:p15="http://schemas.microsoft.com/office/powerpoint/2012/main" timeZoneBias="-66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3-09T11:58:08.290" idx="32">
    <p:pos x="10" y="10"/>
    <p:text/>
    <p:extLst>
      <p:ext uri="{C676402C-5697-4E1C-873F-D02D1690AC5C}">
        <p15:threadingInfo xmlns:p15="http://schemas.microsoft.com/office/powerpoint/2012/main" timeZoneBias="-66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3-09T11:58:08.290" idx="33">
    <p:pos x="10" y="10"/>
    <p:text/>
    <p:extLst>
      <p:ext uri="{C676402C-5697-4E1C-873F-D02D1690AC5C}">
        <p15:threadingInfo xmlns:p15="http://schemas.microsoft.com/office/powerpoint/2012/main" timeZoneBias="-660"/>
      </p:ext>
    </p:extLs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3-09T11:58:08.290" idx="34">
    <p:pos x="10" y="10"/>
    <p:text/>
    <p:extLst>
      <p:ext uri="{C676402C-5697-4E1C-873F-D02D1690AC5C}">
        <p15:threadingInfo xmlns:p15="http://schemas.microsoft.com/office/powerpoint/2012/main" timeZoneBias="-660"/>
      </p:ext>
    </p:extLs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3-09T11:58:08.290" idx="35">
    <p:pos x="10" y="10"/>
    <p:text/>
    <p:extLst>
      <p:ext uri="{C676402C-5697-4E1C-873F-D02D1690AC5C}">
        <p15:threadingInfo xmlns:p15="http://schemas.microsoft.com/office/powerpoint/2012/main" timeZoneBias="-660"/>
      </p:ext>
    </p:extLst>
  </p:cm>
</p:cmLst>
</file>

<file path=ppt/comments/comment1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3-09T11:58:08.290" idx="36">
    <p:pos x="10" y="10"/>
    <p:text/>
    <p:extLst>
      <p:ext uri="{C676402C-5697-4E1C-873F-D02D1690AC5C}">
        <p15:threadingInfo xmlns:p15="http://schemas.microsoft.com/office/powerpoint/2012/main" timeZoneBias="-660"/>
      </p:ext>
    </p:extLst>
  </p:cm>
</p:cmLst>
</file>

<file path=ppt/comments/comment1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3-09T11:58:08.290" idx="37">
    <p:pos x="10" y="10"/>
    <p:text/>
    <p:extLst>
      <p:ext uri="{C676402C-5697-4E1C-873F-D02D1690AC5C}">
        <p15:threadingInfo xmlns:p15="http://schemas.microsoft.com/office/powerpoint/2012/main" timeZoneBias="-660"/>
      </p:ext>
    </p:extLst>
  </p:cm>
</p:cmLst>
</file>

<file path=ppt/comments/comment1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3-09T11:58:08.290" idx="39">
    <p:pos x="10" y="10"/>
    <p:text/>
    <p:extLst>
      <p:ext uri="{C676402C-5697-4E1C-873F-D02D1690AC5C}">
        <p15:threadingInfo xmlns:p15="http://schemas.microsoft.com/office/powerpoint/2012/main" timeZoneBias="-6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FA9B5-8439-4969-A081-DC380942E3B8}" type="datetimeFigureOut">
              <a:rPr lang="en-AU" smtClean="0"/>
              <a:t>8/09/2026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6D8EC-691A-49D3-99A7-B2B62FB0601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7115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A88E4-2843-4E2F-BC06-C29E3DD00BE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0348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D05401B4-DA12-42BB-A11D-FD36204333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84D4A943-20C9-4F0A-BC05-5F1D8AB6CA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349AECC0-9DFE-4D29-B23C-D6BCE6C016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91B037-2836-4927-BECF-8E4A30083DED}" type="slidenum">
              <a:rPr kumimoji="0" lang="en-A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AU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8100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9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23828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10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2349873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11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3330653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12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2195713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13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3023100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D05401B4-DA12-42BB-A11D-FD36204333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84D4A943-20C9-4F0A-BC05-5F1D8AB6CA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349AECC0-9DFE-4D29-B23C-D6BCE6C016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91B037-2836-4927-BECF-8E4A30083DED}" type="slidenum">
              <a:rPr kumimoji="0" lang="en-A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AU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3483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16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21331535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17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886058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18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3551780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19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42593964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20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2582367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21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4754649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D05401B4-DA12-42BB-A11D-FD36204333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84D4A943-20C9-4F0A-BC05-5F1D8AB6CA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349AECC0-9DFE-4D29-B23C-D6BCE6C016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91B037-2836-4927-BECF-8E4A30083DED}" type="slidenum">
              <a:rPr kumimoji="0" lang="en-A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AU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7119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24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8870907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25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20030951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26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9726591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27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378133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28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2927128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29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27958841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30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26672142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31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42117074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D05401B4-DA12-42BB-A11D-FD36204333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84D4A943-20C9-4F0A-BC05-5F1D8AB6CA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349AECC0-9DFE-4D29-B23C-D6BCE6C016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91B037-2836-4927-BECF-8E4A30083DED}" type="slidenum">
              <a:rPr kumimoji="0" lang="en-A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AU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68741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34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3426223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35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31890551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>
            <a:extLst>
              <a:ext uri="{FF2B5EF4-FFF2-40B4-BE49-F238E27FC236}">
                <a16:creationId xmlns:a16="http://schemas.microsoft.com/office/drawing/2014/main" id="{53FDDCFC-CAB1-4A14-AE12-07E81BA6DD5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>
            <a:extLst>
              <a:ext uri="{FF2B5EF4-FFF2-40B4-BE49-F238E27FC236}">
                <a16:creationId xmlns:a16="http://schemas.microsoft.com/office/drawing/2014/main" id="{1684787E-EAB5-4648-8215-CEA3452CDCB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5780" name="Slide Number Placeholder 3">
            <a:extLst>
              <a:ext uri="{FF2B5EF4-FFF2-40B4-BE49-F238E27FC236}">
                <a16:creationId xmlns:a16="http://schemas.microsoft.com/office/drawing/2014/main" id="{BA856B7E-BCF7-461D-910A-4B01E8A74F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8DE9CDB-F852-44EB-881F-2C0D96086389}" type="slidenum">
              <a:rPr lang="en-AU" altLang="en-US" sz="1200" smtClean="0"/>
              <a:pPr/>
              <a:t>36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36493335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>
            <a:extLst>
              <a:ext uri="{FF2B5EF4-FFF2-40B4-BE49-F238E27FC236}">
                <a16:creationId xmlns:a16="http://schemas.microsoft.com/office/drawing/2014/main" id="{F8E6117E-C63C-4927-B8A1-EB1277C4F5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>
            <a:extLst>
              <a:ext uri="{FF2B5EF4-FFF2-40B4-BE49-F238E27FC236}">
                <a16:creationId xmlns:a16="http://schemas.microsoft.com/office/drawing/2014/main" id="{4F40021B-CBBE-4B5F-BDFC-58999A1D8F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A886D3A6-EA53-4AF6-929B-4725AD15B6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6696C29-4FA2-4B55-9371-0870B3F59F0F}" type="slidenum">
              <a:rPr lang="en-AU" altLang="en-US" sz="1200" smtClean="0"/>
              <a:pPr/>
              <a:t>37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31829233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>
            <a:extLst>
              <a:ext uri="{FF2B5EF4-FFF2-40B4-BE49-F238E27FC236}">
                <a16:creationId xmlns:a16="http://schemas.microsoft.com/office/drawing/2014/main" id="{21BE6B8E-4552-4F21-ABC0-E4AD15F8D4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>
            <a:extLst>
              <a:ext uri="{FF2B5EF4-FFF2-40B4-BE49-F238E27FC236}">
                <a16:creationId xmlns:a16="http://schemas.microsoft.com/office/drawing/2014/main" id="{FCA0670F-5C61-4A69-A1C2-CFF5A2B8B45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D30E003E-A0E8-45ED-A907-8F35338C20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D872E69-95E0-47B4-A844-E13FC3155EC5}" type="slidenum">
              <a:rPr lang="en-AU" altLang="en-US" sz="1200" smtClean="0"/>
              <a:pPr/>
              <a:t>38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9548730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>
            <a:extLst>
              <a:ext uri="{FF2B5EF4-FFF2-40B4-BE49-F238E27FC236}">
                <a16:creationId xmlns:a16="http://schemas.microsoft.com/office/drawing/2014/main" id="{21BE6B8E-4552-4F21-ABC0-E4AD15F8D4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>
            <a:extLst>
              <a:ext uri="{FF2B5EF4-FFF2-40B4-BE49-F238E27FC236}">
                <a16:creationId xmlns:a16="http://schemas.microsoft.com/office/drawing/2014/main" id="{FCA0670F-5C61-4A69-A1C2-CFF5A2B8B45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D30E003E-A0E8-45ED-A907-8F35338C20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D872E69-95E0-47B4-A844-E13FC3155EC5}" type="slidenum">
              <a:rPr lang="en-AU" altLang="en-US" sz="1200" smtClean="0"/>
              <a:pPr/>
              <a:t>39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5266501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45BCA-223B-35FC-2380-FADE7B696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>
            <a:extLst>
              <a:ext uri="{FF2B5EF4-FFF2-40B4-BE49-F238E27FC236}">
                <a16:creationId xmlns:a16="http://schemas.microsoft.com/office/drawing/2014/main" id="{D5FBC9EE-992C-E6DE-7C72-5B0FB94314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>
            <a:extLst>
              <a:ext uri="{FF2B5EF4-FFF2-40B4-BE49-F238E27FC236}">
                <a16:creationId xmlns:a16="http://schemas.microsoft.com/office/drawing/2014/main" id="{0E0DBC06-DFFB-0108-672F-41194550EC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78A21EC5-B955-905B-8655-E73027FEF1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D872E69-95E0-47B4-A844-E13FC3155EC5}" type="slidenum">
              <a:rPr lang="en-AU" altLang="en-US" sz="1200" smtClean="0"/>
              <a:pPr/>
              <a:t>40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30854621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89D71-313E-4561-967F-DEA837E29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>
            <a:extLst>
              <a:ext uri="{FF2B5EF4-FFF2-40B4-BE49-F238E27FC236}">
                <a16:creationId xmlns:a16="http://schemas.microsoft.com/office/drawing/2014/main" id="{E9F19639-E208-DD51-34DC-485F36512B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>
            <a:extLst>
              <a:ext uri="{FF2B5EF4-FFF2-40B4-BE49-F238E27FC236}">
                <a16:creationId xmlns:a16="http://schemas.microsoft.com/office/drawing/2014/main" id="{F9B636B0-3F59-6C49-4370-59555C7CDB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628B6A84-7E88-FE91-1D5A-AF2FF64D39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D872E69-95E0-47B4-A844-E13FC3155EC5}" type="slidenum">
              <a:rPr lang="en-AU" altLang="en-US" sz="1200" smtClean="0"/>
              <a:pPr/>
              <a:t>41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6638819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>
            <a:extLst>
              <a:ext uri="{FF2B5EF4-FFF2-40B4-BE49-F238E27FC236}">
                <a16:creationId xmlns:a16="http://schemas.microsoft.com/office/drawing/2014/main" id="{F8E6117E-C63C-4927-B8A1-EB1277C4F5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>
            <a:extLst>
              <a:ext uri="{FF2B5EF4-FFF2-40B4-BE49-F238E27FC236}">
                <a16:creationId xmlns:a16="http://schemas.microsoft.com/office/drawing/2014/main" id="{4F40021B-CBBE-4B5F-BDFC-58999A1D8F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A886D3A6-EA53-4AF6-929B-4725AD15B6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6696C29-4FA2-4B55-9371-0870B3F59F0F}" type="slidenum">
              <a:rPr lang="en-AU" altLang="en-US" sz="1200" smtClean="0"/>
              <a:pPr/>
              <a:t>42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5376284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>
            <a:extLst>
              <a:ext uri="{FF2B5EF4-FFF2-40B4-BE49-F238E27FC236}">
                <a16:creationId xmlns:a16="http://schemas.microsoft.com/office/drawing/2014/main" id="{F8E6117E-C63C-4927-B8A1-EB1277C4F5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>
            <a:extLst>
              <a:ext uri="{FF2B5EF4-FFF2-40B4-BE49-F238E27FC236}">
                <a16:creationId xmlns:a16="http://schemas.microsoft.com/office/drawing/2014/main" id="{4F40021B-CBBE-4B5F-BDFC-58999A1D8F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A886D3A6-EA53-4AF6-929B-4725AD15B6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6696C29-4FA2-4B55-9371-0870B3F59F0F}" type="slidenum">
              <a:rPr lang="en-AU" altLang="en-US" sz="1200" smtClean="0"/>
              <a:pPr/>
              <a:t>43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9419681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>
            <a:extLst>
              <a:ext uri="{FF2B5EF4-FFF2-40B4-BE49-F238E27FC236}">
                <a16:creationId xmlns:a16="http://schemas.microsoft.com/office/drawing/2014/main" id="{F8E6117E-C63C-4927-B8A1-EB1277C4F5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>
            <a:extLst>
              <a:ext uri="{FF2B5EF4-FFF2-40B4-BE49-F238E27FC236}">
                <a16:creationId xmlns:a16="http://schemas.microsoft.com/office/drawing/2014/main" id="{4F40021B-CBBE-4B5F-BDFC-58999A1D8F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A886D3A6-EA53-4AF6-929B-4725AD15B6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6696C29-4FA2-4B55-9371-0870B3F59F0F}" type="slidenum">
              <a:rPr lang="en-AU" altLang="en-US" sz="1200" smtClean="0"/>
              <a:pPr/>
              <a:t>44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9801252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>
            <a:extLst>
              <a:ext uri="{FF2B5EF4-FFF2-40B4-BE49-F238E27FC236}">
                <a16:creationId xmlns:a16="http://schemas.microsoft.com/office/drawing/2014/main" id="{F8E6117E-C63C-4927-B8A1-EB1277C4F5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>
            <a:extLst>
              <a:ext uri="{FF2B5EF4-FFF2-40B4-BE49-F238E27FC236}">
                <a16:creationId xmlns:a16="http://schemas.microsoft.com/office/drawing/2014/main" id="{4F40021B-CBBE-4B5F-BDFC-58999A1D8F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A886D3A6-EA53-4AF6-929B-4725AD15B6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6696C29-4FA2-4B55-9371-0870B3F59F0F}" type="slidenum">
              <a:rPr lang="en-AU" altLang="en-US" sz="1200" smtClean="0"/>
              <a:pPr/>
              <a:t>45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7323673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>
            <a:extLst>
              <a:ext uri="{FF2B5EF4-FFF2-40B4-BE49-F238E27FC236}">
                <a16:creationId xmlns:a16="http://schemas.microsoft.com/office/drawing/2014/main" id="{F8E6117E-C63C-4927-B8A1-EB1277C4F5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>
            <a:extLst>
              <a:ext uri="{FF2B5EF4-FFF2-40B4-BE49-F238E27FC236}">
                <a16:creationId xmlns:a16="http://schemas.microsoft.com/office/drawing/2014/main" id="{4F40021B-CBBE-4B5F-BDFC-58999A1D8F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A886D3A6-EA53-4AF6-929B-4725AD15B6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6696C29-4FA2-4B55-9371-0870B3F59F0F}" type="slidenum">
              <a:rPr lang="en-AU" altLang="en-US" sz="1200" smtClean="0"/>
              <a:pPr/>
              <a:t>46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8819385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>
            <a:extLst>
              <a:ext uri="{FF2B5EF4-FFF2-40B4-BE49-F238E27FC236}">
                <a16:creationId xmlns:a16="http://schemas.microsoft.com/office/drawing/2014/main" id="{F8E6117E-C63C-4927-B8A1-EB1277C4F5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>
            <a:extLst>
              <a:ext uri="{FF2B5EF4-FFF2-40B4-BE49-F238E27FC236}">
                <a16:creationId xmlns:a16="http://schemas.microsoft.com/office/drawing/2014/main" id="{4F40021B-CBBE-4B5F-BDFC-58999A1D8F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A886D3A6-EA53-4AF6-929B-4725AD15B6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6696C29-4FA2-4B55-9371-0870B3F59F0F}" type="slidenum">
              <a:rPr lang="en-AU" altLang="en-US" sz="1200" smtClean="0"/>
              <a:pPr/>
              <a:t>47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9940696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D05401B4-DA12-42BB-A11D-FD36204333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84D4A943-20C9-4F0A-BC05-5F1D8AB6CA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349AECC0-9DFE-4D29-B23C-D6BCE6C016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91B037-2836-4927-BECF-8E4A30083DED}" type="slidenum">
              <a:rPr kumimoji="0" lang="en-A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AU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412499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50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387828320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51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5112597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52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280388319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53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351321659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5C235-84A1-4B8C-A43B-80F36A109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>
            <a:extLst>
              <a:ext uri="{FF2B5EF4-FFF2-40B4-BE49-F238E27FC236}">
                <a16:creationId xmlns:a16="http://schemas.microsoft.com/office/drawing/2014/main" id="{532FB74C-864A-B872-21EE-7D15FB2A34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>
            <a:extLst>
              <a:ext uri="{FF2B5EF4-FFF2-40B4-BE49-F238E27FC236}">
                <a16:creationId xmlns:a16="http://schemas.microsoft.com/office/drawing/2014/main" id="{734BD6F8-DFE5-B5FB-5DF0-A8006F0B17A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0708" name="Slide Number Placeholder 3">
            <a:extLst>
              <a:ext uri="{FF2B5EF4-FFF2-40B4-BE49-F238E27FC236}">
                <a16:creationId xmlns:a16="http://schemas.microsoft.com/office/drawing/2014/main" id="{B084EFB6-E81A-552B-6758-462C3A21D5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04928BE-0956-4CCE-B978-A116E6F36A96}" type="slidenum">
              <a:rPr lang="en-AU" altLang="en-US" sz="1200" smtClean="0"/>
              <a:pPr/>
              <a:t>54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385216731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6BE39-C1A2-70BB-5C55-2EC10E671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>
            <a:extLst>
              <a:ext uri="{FF2B5EF4-FFF2-40B4-BE49-F238E27FC236}">
                <a16:creationId xmlns:a16="http://schemas.microsoft.com/office/drawing/2014/main" id="{A9BAD8E1-07CC-0339-BACA-13376AA8CF4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>
            <a:extLst>
              <a:ext uri="{FF2B5EF4-FFF2-40B4-BE49-F238E27FC236}">
                <a16:creationId xmlns:a16="http://schemas.microsoft.com/office/drawing/2014/main" id="{44DBBDC4-7420-3686-C6C3-1B5C1FA4E79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0708" name="Slide Number Placeholder 3">
            <a:extLst>
              <a:ext uri="{FF2B5EF4-FFF2-40B4-BE49-F238E27FC236}">
                <a16:creationId xmlns:a16="http://schemas.microsoft.com/office/drawing/2014/main" id="{4E9C6173-A05F-84A4-1AD4-CD8147CB51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04928BE-0956-4CCE-B978-A116E6F36A96}" type="slidenum">
              <a:rPr lang="en-AU" altLang="en-US" sz="1200" smtClean="0"/>
              <a:pPr/>
              <a:t>55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330090082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D1A11-2A6B-1D2C-E13B-AC3ED8404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>
            <a:extLst>
              <a:ext uri="{FF2B5EF4-FFF2-40B4-BE49-F238E27FC236}">
                <a16:creationId xmlns:a16="http://schemas.microsoft.com/office/drawing/2014/main" id="{A9097D55-0831-12FD-6C53-93911CDB1E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>
            <a:extLst>
              <a:ext uri="{FF2B5EF4-FFF2-40B4-BE49-F238E27FC236}">
                <a16:creationId xmlns:a16="http://schemas.microsoft.com/office/drawing/2014/main" id="{F278F916-CCC5-DF5F-8705-F40B4A8EBC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0708" name="Slide Number Placeholder 3">
            <a:extLst>
              <a:ext uri="{FF2B5EF4-FFF2-40B4-BE49-F238E27FC236}">
                <a16:creationId xmlns:a16="http://schemas.microsoft.com/office/drawing/2014/main" id="{9CC07F30-EFB6-2DD2-D69A-DFABBA3C55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04928BE-0956-4CCE-B978-A116E6F36A96}" type="slidenum">
              <a:rPr lang="en-AU" altLang="en-US" sz="1200" smtClean="0"/>
              <a:pPr/>
              <a:t>56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00606207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57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319584174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58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52210841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>
            <a:extLst>
              <a:ext uri="{FF2B5EF4-FFF2-40B4-BE49-F238E27FC236}">
                <a16:creationId xmlns:a16="http://schemas.microsoft.com/office/drawing/2014/main" id="{4CB182C8-2005-4550-B08E-904C6E49798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Notes Placeholder 2">
            <a:extLst>
              <a:ext uri="{FF2B5EF4-FFF2-40B4-BE49-F238E27FC236}">
                <a16:creationId xmlns:a16="http://schemas.microsoft.com/office/drawing/2014/main" id="{F4622926-A80D-4097-8C44-1E1EF6ED4B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6852" name="Slide Number Placeholder 3">
            <a:extLst>
              <a:ext uri="{FF2B5EF4-FFF2-40B4-BE49-F238E27FC236}">
                <a16:creationId xmlns:a16="http://schemas.microsoft.com/office/drawing/2014/main" id="{08FF5971-E241-431A-B451-25160DC650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4136542-0513-4371-8A7C-37A22993E17D}" type="slidenum">
              <a:rPr lang="en-AU" altLang="en-US" sz="1200" smtClean="0"/>
              <a:pPr/>
              <a:t>59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98051042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lide Image Placeholder 1">
            <a:extLst>
              <a:ext uri="{FF2B5EF4-FFF2-40B4-BE49-F238E27FC236}">
                <a16:creationId xmlns:a16="http://schemas.microsoft.com/office/drawing/2014/main" id="{3B9FE294-5FF9-405D-B3C8-FE353896219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Notes Placeholder 2">
            <a:extLst>
              <a:ext uri="{FF2B5EF4-FFF2-40B4-BE49-F238E27FC236}">
                <a16:creationId xmlns:a16="http://schemas.microsoft.com/office/drawing/2014/main" id="{7A33C0B6-1F05-41C4-A214-66D8FF6480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33476" name="Slide Number Placeholder 3">
            <a:extLst>
              <a:ext uri="{FF2B5EF4-FFF2-40B4-BE49-F238E27FC236}">
                <a16:creationId xmlns:a16="http://schemas.microsoft.com/office/drawing/2014/main" id="{BD00AC81-2193-4506-9206-A68A34DB77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F9F5954-714C-4BA8-8D89-00BAE7A85A03}" type="slidenum">
              <a:rPr lang="en-AU" altLang="en-US" sz="1200" smtClean="0"/>
              <a:pPr/>
              <a:t>60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32091449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D05401B4-DA12-42BB-A11D-FD36204333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84D4A943-20C9-4F0A-BC05-5F1D8AB6CA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349AECC0-9DFE-4D29-B23C-D6BCE6C016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91B037-2836-4927-BECF-8E4A30083DED}" type="slidenum">
              <a:rPr kumimoji="0" lang="en-A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AU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35531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63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65150548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64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280349856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38C025-32C9-436C-9FEC-4B5032D362F8}" type="slidenum">
              <a:rPr kumimoji="0" lang="en-A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AU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001796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38C025-32C9-436C-9FEC-4B5032D362F8}" type="slidenum">
              <a:rPr kumimoji="0" lang="en-A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AU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552976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38C025-32C9-436C-9FEC-4B5032D362F8}" type="slidenum">
              <a:rPr kumimoji="0" lang="en-A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AU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878559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>
            <a:extLst>
              <a:ext uri="{FF2B5EF4-FFF2-40B4-BE49-F238E27FC236}">
                <a16:creationId xmlns:a16="http://schemas.microsoft.com/office/drawing/2014/main" id="{C2C38027-1F24-4649-9F0D-7D2994EF48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>
            <a:extLst>
              <a:ext uri="{FF2B5EF4-FFF2-40B4-BE49-F238E27FC236}">
                <a16:creationId xmlns:a16="http://schemas.microsoft.com/office/drawing/2014/main" id="{2AC5785A-F2F3-4018-827E-4930A29013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0708" name="Slide Number Placeholder 3">
            <a:extLst>
              <a:ext uri="{FF2B5EF4-FFF2-40B4-BE49-F238E27FC236}">
                <a16:creationId xmlns:a16="http://schemas.microsoft.com/office/drawing/2014/main" id="{A4F9F016-B30D-40C7-8C81-3B222C9568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04928BE-0956-4CCE-B978-A116E6F36A96}" type="slidenum">
              <a:rPr lang="en-AU" altLang="en-US" sz="1200" smtClean="0"/>
              <a:pPr/>
              <a:t>69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>
            <a:extLst>
              <a:ext uri="{FF2B5EF4-FFF2-40B4-BE49-F238E27FC236}">
                <a16:creationId xmlns:a16="http://schemas.microsoft.com/office/drawing/2014/main" id="{C2C38027-1F24-4649-9F0D-7D2994EF48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>
            <a:extLst>
              <a:ext uri="{FF2B5EF4-FFF2-40B4-BE49-F238E27FC236}">
                <a16:creationId xmlns:a16="http://schemas.microsoft.com/office/drawing/2014/main" id="{2AC5785A-F2F3-4018-827E-4930A29013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0708" name="Slide Number Placeholder 3">
            <a:extLst>
              <a:ext uri="{FF2B5EF4-FFF2-40B4-BE49-F238E27FC236}">
                <a16:creationId xmlns:a16="http://schemas.microsoft.com/office/drawing/2014/main" id="{A4F9F016-B30D-40C7-8C81-3B222C9568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04928BE-0956-4CCE-B978-A116E6F36A96}" type="slidenum">
              <a:rPr lang="en-AU" altLang="en-US" sz="1200" smtClean="0"/>
              <a:pPr/>
              <a:t>70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403352481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>
            <a:extLst>
              <a:ext uri="{FF2B5EF4-FFF2-40B4-BE49-F238E27FC236}">
                <a16:creationId xmlns:a16="http://schemas.microsoft.com/office/drawing/2014/main" id="{C2C38027-1F24-4649-9F0D-7D2994EF48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>
            <a:extLst>
              <a:ext uri="{FF2B5EF4-FFF2-40B4-BE49-F238E27FC236}">
                <a16:creationId xmlns:a16="http://schemas.microsoft.com/office/drawing/2014/main" id="{2AC5785A-F2F3-4018-827E-4930A29013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0708" name="Slide Number Placeholder 3">
            <a:extLst>
              <a:ext uri="{FF2B5EF4-FFF2-40B4-BE49-F238E27FC236}">
                <a16:creationId xmlns:a16="http://schemas.microsoft.com/office/drawing/2014/main" id="{A4F9F016-B30D-40C7-8C81-3B222C9568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04928BE-0956-4CCE-B978-A116E6F36A96}" type="slidenum">
              <a:rPr lang="en-AU" altLang="en-US" sz="1200" smtClean="0"/>
              <a:pPr/>
              <a:t>71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333633395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>
            <a:extLst>
              <a:ext uri="{FF2B5EF4-FFF2-40B4-BE49-F238E27FC236}">
                <a16:creationId xmlns:a16="http://schemas.microsoft.com/office/drawing/2014/main" id="{C2C38027-1F24-4649-9F0D-7D2994EF48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>
            <a:extLst>
              <a:ext uri="{FF2B5EF4-FFF2-40B4-BE49-F238E27FC236}">
                <a16:creationId xmlns:a16="http://schemas.microsoft.com/office/drawing/2014/main" id="{2AC5785A-F2F3-4018-827E-4930A29013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0708" name="Slide Number Placeholder 3">
            <a:extLst>
              <a:ext uri="{FF2B5EF4-FFF2-40B4-BE49-F238E27FC236}">
                <a16:creationId xmlns:a16="http://schemas.microsoft.com/office/drawing/2014/main" id="{A4F9F016-B30D-40C7-8C81-3B222C9568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04928BE-0956-4CCE-B978-A116E6F36A96}" type="slidenum">
              <a:rPr lang="en-AU" altLang="en-US" sz="1200" smtClean="0"/>
              <a:pPr/>
              <a:t>72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01742780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73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217062842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74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294030718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75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26583789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76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77474355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1B49A143-4E34-471D-A830-3EADCC3C2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5121B40C-2A8B-4959-B2CB-71520F27D1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F66FCD-65D7-432A-9A72-1D046F8B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8C025-32C9-436C-9FEC-4B5032D362F8}" type="slidenum">
              <a:rPr lang="en-AU" altLang="en-US" sz="1200" smtClean="0"/>
              <a:pPr/>
              <a:t>77</a:t>
            </a:fld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123842745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>
            <a:extLst>
              <a:ext uri="{FF2B5EF4-FFF2-40B4-BE49-F238E27FC236}">
                <a16:creationId xmlns:a16="http://schemas.microsoft.com/office/drawing/2014/main" id="{4CB182C8-2005-4550-B08E-904C6E49798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Notes Placeholder 2">
            <a:extLst>
              <a:ext uri="{FF2B5EF4-FFF2-40B4-BE49-F238E27FC236}">
                <a16:creationId xmlns:a16="http://schemas.microsoft.com/office/drawing/2014/main" id="{F4622926-A80D-4097-8C44-1E1EF6ED4B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6852" name="Slide Number Placeholder 3">
            <a:extLst>
              <a:ext uri="{FF2B5EF4-FFF2-40B4-BE49-F238E27FC236}">
                <a16:creationId xmlns:a16="http://schemas.microsoft.com/office/drawing/2014/main" id="{08FF5971-E241-431A-B451-25160DC650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4136542-0513-4371-8A7C-37A22993E17D}" type="slidenum">
              <a:rPr lang="en-AU" altLang="en-US" sz="1200" smtClean="0"/>
              <a:pPr/>
              <a:t>78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lide Image Placeholder 1">
            <a:extLst>
              <a:ext uri="{FF2B5EF4-FFF2-40B4-BE49-F238E27FC236}">
                <a16:creationId xmlns:a16="http://schemas.microsoft.com/office/drawing/2014/main" id="{3B9FE294-5FF9-405D-B3C8-FE353896219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Notes Placeholder 2">
            <a:extLst>
              <a:ext uri="{FF2B5EF4-FFF2-40B4-BE49-F238E27FC236}">
                <a16:creationId xmlns:a16="http://schemas.microsoft.com/office/drawing/2014/main" id="{7A33C0B6-1F05-41C4-A214-66D8FF6480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33476" name="Slide Number Placeholder 3">
            <a:extLst>
              <a:ext uri="{FF2B5EF4-FFF2-40B4-BE49-F238E27FC236}">
                <a16:creationId xmlns:a16="http://schemas.microsoft.com/office/drawing/2014/main" id="{BD00AC81-2193-4506-9206-A68A34DB77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17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8988" indent="-228600"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61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33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305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7788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F9F5954-714C-4BA8-8D89-00BAE7A85A03}" type="slidenum">
              <a:rPr lang="en-AU" altLang="en-US" sz="1200" smtClean="0"/>
              <a:pPr/>
              <a:t>79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A88E4-2843-4E2F-BC06-C29E3DD00BE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4564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47751F4-EBDF-4346-A6F8-C651128CD76A}"/>
              </a:ext>
            </a:extLst>
          </p:cNvPr>
          <p:cNvGrpSpPr>
            <a:grpSpLocks/>
          </p:cNvGrpSpPr>
          <p:nvPr/>
        </p:nvGrpSpPr>
        <p:grpSpPr bwMode="auto">
          <a:xfrm>
            <a:off x="1" y="0"/>
            <a:ext cx="9656233" cy="1981200"/>
            <a:chOff x="0" y="0"/>
            <a:chExt cx="4562" cy="1248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237283F5-0D54-44D7-A127-C2A10DA601D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>
                <a:gd name="T0" fmla="*/ 4800 w 4806"/>
                <a:gd name="T1" fmla="*/ 299 h 665"/>
                <a:gd name="T2" fmla="*/ 0 w 4806"/>
                <a:gd name="T3" fmla="*/ 665 h 665"/>
                <a:gd name="T4" fmla="*/ 0 w 4806"/>
                <a:gd name="T5" fmla="*/ 0 h 665"/>
                <a:gd name="T6" fmla="*/ 4806 w 4806"/>
                <a:gd name="T7" fmla="*/ 1 h 665"/>
                <a:gd name="T8" fmla="*/ 4800 w 4806"/>
                <a:gd name="T9" fmla="*/ 153 h 665"/>
                <a:gd name="T10" fmla="*/ 4800 w 4806"/>
                <a:gd name="T11" fmla="*/ 29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AU" sz="1800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FD19DA8B-10F9-49F0-ABA4-CDD117FA1D6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sz="1800"/>
            </a:p>
          </p:txBody>
        </p:sp>
      </p:grpSp>
      <p:grpSp>
        <p:nvGrpSpPr>
          <p:cNvPr id="7" name="Group 2">
            <a:extLst>
              <a:ext uri="{FF2B5EF4-FFF2-40B4-BE49-F238E27FC236}">
                <a16:creationId xmlns:a16="http://schemas.microsoft.com/office/drawing/2014/main" id="{46B6EC7F-2EAB-4C72-BBF9-FB368C2FCDA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1277600" cy="5943600"/>
            <a:chOff x="0" y="0"/>
            <a:chExt cx="5328" cy="3744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66D9A5CD-9545-49C6-A63F-ABB786ABC64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>
                <a:gd name="T0" fmla="*/ 5154 w 5155"/>
                <a:gd name="T1" fmla="*/ 1769 h 2304"/>
                <a:gd name="T2" fmla="*/ 0 w 5155"/>
                <a:gd name="T3" fmla="*/ 2304 h 2304"/>
                <a:gd name="T4" fmla="*/ 0 w 5155"/>
                <a:gd name="T5" fmla="*/ 1252 h 2304"/>
                <a:gd name="T6" fmla="*/ 5155 w 5155"/>
                <a:gd name="T7" fmla="*/ 0 h 2304"/>
                <a:gd name="T8" fmla="*/ 5155 w 5155"/>
                <a:gd name="T9" fmla="*/ 1416 h 2304"/>
                <a:gd name="T10" fmla="*/ 5154 w 5155"/>
                <a:gd name="T11" fmla="*/ 1769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AU" sz="1800"/>
            </a:p>
          </p:txBody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1C36E4D7-B1CE-4593-B0E6-C66BEFDD65C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sz="1800"/>
            </a:p>
          </p:txBody>
        </p:sp>
      </p:grpSp>
      <p:sp>
        <p:nvSpPr>
          <p:cNvPr id="11571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AU" noProof="0"/>
              <a:t>Click to edit Master subtitle style</a:t>
            </a:r>
          </a:p>
        </p:txBody>
      </p:sp>
      <p:sp>
        <p:nvSpPr>
          <p:cNvPr id="11572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AU" noProof="0"/>
              <a:t>Click to edit Master title style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8FF3A089-BBA7-431D-89B9-EBB1F0743F0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21E480C4-9C5F-4490-86D2-00E995EF94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CNW Awards 2023/24</a:t>
            </a: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C9817DB9-271A-4DCF-B3B6-F61270AB5C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B852D-AF04-430A-ADB5-458530E6CEE4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48627833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43A617F-F470-4297-B33A-CA317F1198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CNW Awards 2023/24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4193645-B28D-49AD-9A0B-6F08D808AF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E0FEF0E-1F6F-4C70-87C0-C2C9097306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1921B-C029-4822-89E8-BB3CAF2C7497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20684572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9C17201-CA25-42F1-B77B-50A1AA5423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3F11B66-A3DC-42B9-9E35-D87BFCCD34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CNW Awards 2023/24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CC7B725-27D8-4F23-AADC-FF911BE87A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39692-80A3-42E9-9179-0D9B0D7861A7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92264171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17072E4-75DD-429C-9EA4-D9F62EFED3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94C30F9-CFCE-44C5-B378-FF640F7B33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CNW Awards 2023/24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A9611E6-6EE1-4D4B-A7A7-D07EE909C0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1E5A9-A0DB-4BFF-A552-E0E4B82914F5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06043565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FAF5F74-3B9F-422B-B509-DD5F227A3B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7AABECC-1433-459C-8679-8980495CFA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CNW Awards 2023/24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F38A14C3-3088-48E8-854E-1360EBAC8D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CC93E-93DC-4616-A62E-D4376F154CA9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71136769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FA197B6A-47AA-4889-B0B2-8700391B8A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89E0879E-2FE2-4E7E-BC83-BB7DB51036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CNW Awards 2023/24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7A74C58-203E-4EC3-8D2F-26183D9FE1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2CB629-1033-46F1-9A74-D449C977210E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27167563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45E1E59-3BAA-4D10-A346-0DDF2CCA95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921496F-9831-4F92-AE90-EA81A46607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CNW Awards 2023/24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5E09182-B338-4585-96D2-10ACA789EC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4DB36-A5D7-48FA-8AF9-1F84641B1ED5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25101677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8EB3A24-B5A6-4096-B820-05071E4A3D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28DF48A-CD31-4032-89C6-E9E52E5540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CNW Awards 2023/24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AA5C87A-2C65-4E8F-B14A-A339366F52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C944E-30D3-4D5A-836D-DB0D48D983C7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86921636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E31F40F-2809-47B3-84BA-383173D7B4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DC0A51E-A480-4539-B1D3-7ED6408C53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CNW Awards 2023/24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22CFDAD-FA27-48F6-8DE2-A5F87F89BA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44C7A-B4CD-4082-883A-72B0EDD2659B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89698559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B61196D-B63B-4AF5-8A3D-A7541F4FE4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01C9501-A682-4A94-907B-90E9521040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CNW Awards 2023/24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81549CF-348B-466B-8FCE-EC041B5536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AE5A5-A9F1-4480-BE75-8C04E6FEB9DE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8324302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988DCD3-C6F7-44AF-984C-5582B9E91C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264A8CA-D520-49F6-9306-CF8B9C1BC0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CNW Awards 2023/24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B39841F-3FF8-4A27-80EA-B8F7FF9C65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AA2DC-94BD-433D-8E1B-D9F900BBF320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4456482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34" y="6400800"/>
            <a:ext cx="12187767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1" y="6334125"/>
            <a:ext cx="12189884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1208618" y="4343400"/>
            <a:ext cx="987424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CNW Awards 2023/24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580E7-CC68-4159-9172-BB87F77679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4630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CNW Awards 2023/24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8D469-6C93-4F79-94E5-AA4435B871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2759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34" y="6400800"/>
            <a:ext cx="12187767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1" y="6334125"/>
            <a:ext cx="12189884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1208618" y="4343400"/>
            <a:ext cx="987424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CNW Awards 2023/24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AD348-B89A-43E0-BBF6-7C616E0CCC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4275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CNW Awards 2023/24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7D441-3588-44E2-A62D-5DC795FDBE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7657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CNW Awards 2023/24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A7AF7-6FFA-49C9-8C80-B0206C54F7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68503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CNW Awards 2023/24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E2C50-DC75-40E2-9A04-1EAF6AC503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4402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34" y="6400800"/>
            <a:ext cx="12187767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/>
          <p:cNvSpPr/>
          <p:nvPr/>
        </p:nvSpPr>
        <p:spPr>
          <a:xfrm>
            <a:off x="1" y="6334125"/>
            <a:ext cx="12189884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CNW Awards 2023/24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07B55-26CC-4EF2-AFFF-66D792B986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72635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0"/>
            <a:ext cx="4051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4040718" y="0"/>
            <a:ext cx="635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465667" y="6459539"/>
            <a:ext cx="2618317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539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CNW Awards 2023/24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9E82DDA-94C8-4792-B976-8B2827731D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18756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4953000"/>
            <a:ext cx="12189884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" y="4914900"/>
            <a:ext cx="12189884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936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CNW Awards 2023/24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0AEF3-05D7-40CF-87FB-EFBF3D592A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7424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CNW Awards 2023/24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4CDD2-1EA5-46B6-A51E-7F1E74D33E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2845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34" y="6400800"/>
            <a:ext cx="12187767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1" y="6334125"/>
            <a:ext cx="12189884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CNW Awards 2023/24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D237B-9C04-42D8-A21F-97AF45515C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02541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09600" y="1600206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en-AU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CNW Awards 2023/24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99DDE7-88DE-4DCA-8B8A-B384F6F9DD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2697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9D4E0019-B763-4836-A19B-BEA8955229AE}"/>
              </a:ext>
            </a:extLst>
          </p:cNvPr>
          <p:cNvGrpSpPr>
            <a:grpSpLocks/>
          </p:cNvGrpSpPr>
          <p:nvPr/>
        </p:nvGrpSpPr>
        <p:grpSpPr bwMode="auto">
          <a:xfrm>
            <a:off x="1" y="0"/>
            <a:ext cx="9656233" cy="1981200"/>
            <a:chOff x="0" y="0"/>
            <a:chExt cx="4562" cy="1248"/>
          </a:xfrm>
        </p:grpSpPr>
        <p:sp>
          <p:nvSpPr>
            <p:cNvPr id="114691" name="Freeform 3">
              <a:extLst>
                <a:ext uri="{FF2B5EF4-FFF2-40B4-BE49-F238E27FC236}">
                  <a16:creationId xmlns:a16="http://schemas.microsoft.com/office/drawing/2014/main" id="{F8C6EDB0-FE80-47C3-B703-2C9AC11B1E4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>
                <a:gd name="T0" fmla="*/ 4800 w 4806"/>
                <a:gd name="T1" fmla="*/ 299 h 665"/>
                <a:gd name="T2" fmla="*/ 0 w 4806"/>
                <a:gd name="T3" fmla="*/ 665 h 665"/>
                <a:gd name="T4" fmla="*/ 0 w 4806"/>
                <a:gd name="T5" fmla="*/ 0 h 665"/>
                <a:gd name="T6" fmla="*/ 4806 w 4806"/>
                <a:gd name="T7" fmla="*/ 1 h 665"/>
                <a:gd name="T8" fmla="*/ 4800 w 4806"/>
                <a:gd name="T9" fmla="*/ 153 h 665"/>
                <a:gd name="T10" fmla="*/ 4800 w 4806"/>
                <a:gd name="T11" fmla="*/ 29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AU" sz="1800"/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E846F020-ABEC-4EF4-B27B-37107AB3CEF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sz="1800"/>
            </a:p>
          </p:txBody>
        </p:sp>
      </p:grpSp>
      <p:sp>
        <p:nvSpPr>
          <p:cNvPr id="114693" name="Rectangle 5">
            <a:extLst>
              <a:ext uri="{FF2B5EF4-FFF2-40B4-BE49-F238E27FC236}">
                <a16:creationId xmlns:a16="http://schemas.microsoft.com/office/drawing/2014/main" id="{F2E659D2-2924-48F2-87E8-12BB67058C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</a:p>
        </p:txBody>
      </p:sp>
      <p:sp>
        <p:nvSpPr>
          <p:cNvPr id="114694" name="Rectangle 6">
            <a:extLst>
              <a:ext uri="{FF2B5EF4-FFF2-40B4-BE49-F238E27FC236}">
                <a16:creationId xmlns:a16="http://schemas.microsoft.com/office/drawing/2014/main" id="{A8B70CF6-14E5-4CB8-A32C-92ECAE4717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114695" name="Rectangle 7">
            <a:extLst>
              <a:ext uri="{FF2B5EF4-FFF2-40B4-BE49-F238E27FC236}">
                <a16:creationId xmlns:a16="http://schemas.microsoft.com/office/drawing/2014/main" id="{69E8D1E1-0D44-4C05-B4D7-522DE73D0E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14696" name="Rectangle 8">
            <a:extLst>
              <a:ext uri="{FF2B5EF4-FFF2-40B4-BE49-F238E27FC236}">
                <a16:creationId xmlns:a16="http://schemas.microsoft.com/office/drawing/2014/main" id="{250ADA42-8674-4322-8726-8AC9DC1FF75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rPr lang="en-AU"/>
              <a:t>CNW Awards 2023/24</a:t>
            </a:r>
          </a:p>
        </p:txBody>
      </p:sp>
      <p:sp>
        <p:nvSpPr>
          <p:cNvPr id="114697" name="Rectangle 9">
            <a:extLst>
              <a:ext uri="{FF2B5EF4-FFF2-40B4-BE49-F238E27FC236}">
                <a16:creationId xmlns:a16="http://schemas.microsoft.com/office/drawing/2014/main" id="{789F6D67-7D25-467F-B1E5-72A4EBE8C33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4A5D0735-AB77-4861-8E17-35E749AFFA78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1767776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0" y="6334126"/>
            <a:ext cx="12192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433" y="287339"/>
            <a:ext cx="100584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96433" y="1846264"/>
            <a:ext cx="100584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433" y="6459539"/>
            <a:ext cx="2472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7234" y="6459539"/>
            <a:ext cx="4821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CNW Awards 2023/24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9651" y="6459539"/>
            <a:ext cx="13123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AFD0805-3E18-4901-A19E-4302C37F3E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800" y="1738313"/>
            <a:ext cx="996738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792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12" Type="http://schemas.openxmlformats.org/officeDocument/2006/relationships/comments" Target="../comments/commen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3.xml"/><Relationship Id="rId4" Type="http://schemas.openxmlformats.org/officeDocument/2006/relationships/image" Target="../media/image13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comments" Target="../comments/comment6.xml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12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g"/><Relationship Id="rId5" Type="http://schemas.openxmlformats.org/officeDocument/2006/relationships/image" Target="../media/image10.jpeg"/><Relationship Id="rId10" Type="http://schemas.openxmlformats.org/officeDocument/2006/relationships/image" Target="../media/image7.jpg"/><Relationship Id="rId4" Type="http://schemas.openxmlformats.org/officeDocument/2006/relationships/image" Target="../media/image14.jpeg"/><Relationship Id="rId9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comments" Target="../comments/comment7.xml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12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g"/><Relationship Id="rId5" Type="http://schemas.openxmlformats.org/officeDocument/2006/relationships/image" Target="../media/image10.jpeg"/><Relationship Id="rId10" Type="http://schemas.openxmlformats.org/officeDocument/2006/relationships/image" Target="../media/image7.jpg"/><Relationship Id="rId4" Type="http://schemas.openxmlformats.org/officeDocument/2006/relationships/image" Target="../media/image14.jpeg"/><Relationship Id="rId9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comments" Target="../comments/comment8.xml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12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g"/><Relationship Id="rId5" Type="http://schemas.openxmlformats.org/officeDocument/2006/relationships/image" Target="../media/image10.jpeg"/><Relationship Id="rId10" Type="http://schemas.openxmlformats.org/officeDocument/2006/relationships/image" Target="../media/image7.jpg"/><Relationship Id="rId4" Type="http://schemas.openxmlformats.org/officeDocument/2006/relationships/image" Target="../media/image14.jpeg"/><Relationship Id="rId9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comments" Target="../comments/comment9.xml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12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g"/><Relationship Id="rId5" Type="http://schemas.openxmlformats.org/officeDocument/2006/relationships/image" Target="../media/image10.jpeg"/><Relationship Id="rId10" Type="http://schemas.openxmlformats.org/officeDocument/2006/relationships/image" Target="../media/image7.jpg"/><Relationship Id="rId4" Type="http://schemas.openxmlformats.org/officeDocument/2006/relationships/image" Target="../media/image14.jpeg"/><Relationship Id="rId9" Type="http://schemas.openxmlformats.org/officeDocument/2006/relationships/image" Target="../media/image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comments" Target="../comments/comment10.xml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12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g"/><Relationship Id="rId5" Type="http://schemas.openxmlformats.org/officeDocument/2006/relationships/image" Target="../media/image10.jpeg"/><Relationship Id="rId10" Type="http://schemas.openxmlformats.org/officeDocument/2006/relationships/image" Target="../media/image7.jpg"/><Relationship Id="rId4" Type="http://schemas.openxmlformats.org/officeDocument/2006/relationships/image" Target="../media/image14.jpeg"/><Relationship Id="rId9" Type="http://schemas.openxmlformats.org/officeDocument/2006/relationships/image" Target="../media/image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comments" Target="../comments/comment11.xml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12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g"/><Relationship Id="rId5" Type="http://schemas.openxmlformats.org/officeDocument/2006/relationships/image" Target="../media/image10.jpeg"/><Relationship Id="rId10" Type="http://schemas.openxmlformats.org/officeDocument/2006/relationships/image" Target="../media/image7.jpg"/><Relationship Id="rId4" Type="http://schemas.openxmlformats.org/officeDocument/2006/relationships/image" Target="../media/image14.jpeg"/><Relationship Id="rId9" Type="http://schemas.openxmlformats.org/officeDocument/2006/relationships/image" Target="../media/image6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36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36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comments" Target="../comments/comment12.xml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12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g"/><Relationship Id="rId5" Type="http://schemas.openxmlformats.org/officeDocument/2006/relationships/image" Target="../media/image10.jpeg"/><Relationship Id="rId10" Type="http://schemas.openxmlformats.org/officeDocument/2006/relationships/image" Target="../media/image7.jpg"/><Relationship Id="rId4" Type="http://schemas.openxmlformats.org/officeDocument/2006/relationships/image" Target="../media/image14.jpeg"/><Relationship Id="rId9" Type="http://schemas.openxmlformats.org/officeDocument/2006/relationships/image" Target="../media/image6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39.jpeg"/><Relationship Id="rId4" Type="http://schemas.openxmlformats.org/officeDocument/2006/relationships/image" Target="../media/image37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5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3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comments" Target="../comments/comment13.xml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12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g"/><Relationship Id="rId5" Type="http://schemas.openxmlformats.org/officeDocument/2006/relationships/image" Target="../media/image10.jpeg"/><Relationship Id="rId10" Type="http://schemas.openxmlformats.org/officeDocument/2006/relationships/image" Target="../media/image7.jpg"/><Relationship Id="rId4" Type="http://schemas.openxmlformats.org/officeDocument/2006/relationships/image" Target="../media/image14.jpeg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3663" y="42863"/>
            <a:ext cx="1560512" cy="156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45"/>
          <p:cNvSpPr txBox="1">
            <a:spLocks noChangeArrowheads="1"/>
          </p:cNvSpPr>
          <p:nvPr/>
        </p:nvSpPr>
        <p:spPr bwMode="auto">
          <a:xfrm>
            <a:off x="1635125" y="2480597"/>
            <a:ext cx="8839200" cy="149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2800" kern="0" dirty="0">
                <a:solidFill>
                  <a:prstClr val="black"/>
                </a:solidFill>
                <a:latin typeface="Arial Rounded MT Bold"/>
              </a:rPr>
              <a:t>PRESENTATION and AWARDS NIGHT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2800" kern="0" dirty="0">
                <a:solidFill>
                  <a:prstClr val="black"/>
                </a:solidFill>
                <a:latin typeface="Arial Rounded MT Bold"/>
              </a:rPr>
              <a:t>Season 2025/26</a:t>
            </a:r>
            <a:endParaRPr lang="en-US" altLang="en-US" sz="2800" kern="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algn="ctr">
              <a:spcBef>
                <a:spcPct val="50000"/>
              </a:spcBef>
              <a:defRPr/>
            </a:pPr>
            <a:endParaRPr lang="en-US" altLang="en-US" sz="1400" kern="0" dirty="0">
              <a:solidFill>
                <a:prstClr val="black"/>
              </a:solidFill>
              <a:latin typeface="Arial Rounded MT Bold"/>
            </a:endParaRPr>
          </a:p>
        </p:txBody>
      </p:sp>
      <p:pic>
        <p:nvPicPr>
          <p:cNvPr id="10247" name="Picture 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763" y="1"/>
            <a:ext cx="1560512" cy="156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TextBox 4"/>
          <p:cNvSpPr txBox="1">
            <a:spLocks noChangeArrowheads="1"/>
          </p:cNvSpPr>
          <p:nvPr/>
        </p:nvSpPr>
        <p:spPr bwMode="auto">
          <a:xfrm>
            <a:off x="2346325" y="1195389"/>
            <a:ext cx="74168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AU" altLang="en-US" sz="2800" b="1" kern="0">
                <a:solidFill>
                  <a:prstClr val="black"/>
                </a:solidFill>
              </a:rPr>
              <a:t>CRICKET NORTH WEST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C15C9-03F8-58CB-0D95-31BB4B00B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CNW Awards 2025/26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A4B6E-5D9D-27CC-466A-90661AAE5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9DDE7-88DE-4DCA-8B8A-B384F6F9DD8A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2712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176DF-A0BB-37F0-FBAE-BFD0974AE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CNW Competition Sponsor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247360-C3DE-5571-CC96-3B1140CB7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3375"/>
            <a:ext cx="10972800" cy="4495800"/>
          </a:xfrm>
        </p:spPr>
        <p:txBody>
          <a:bodyPr/>
          <a:lstStyle/>
          <a:p>
            <a:endParaRPr lang="en-AU" dirty="0"/>
          </a:p>
        </p:txBody>
      </p:sp>
      <p:pic>
        <p:nvPicPr>
          <p:cNvPr id="4" name="Picture 41">
            <a:extLst>
              <a:ext uri="{FF2B5EF4-FFF2-40B4-BE49-F238E27FC236}">
                <a16:creationId xmlns:a16="http://schemas.microsoft.com/office/drawing/2014/main" id="{334DC7BD-C391-0C11-2842-BDA980C51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413" y="65882"/>
            <a:ext cx="1560512" cy="1351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E25829-A24F-691E-B1FB-D94A94AB2F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80" y="1626394"/>
            <a:ext cx="10829720" cy="43839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511E6A-DDDD-458A-047B-83AAFF48F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B61220-F5AB-F3CF-8241-7E8108F75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2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93623169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176DF-A0BB-37F0-FBAE-BFD0974AE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/>
              <a:t>CNW Community Cricket Sponsors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247360-C3DE-5571-CC96-3B1140CB7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800" dirty="0"/>
              <a:t>Choices Flooring Burnie</a:t>
            </a:r>
            <a:endParaRPr lang="en-AU" sz="2800" dirty="0">
              <a:ea typeface="Tahoma"/>
              <a:cs typeface="Tahoma"/>
            </a:endParaRPr>
          </a:p>
          <a:p>
            <a:r>
              <a:rPr lang="en-AU" sz="2800" dirty="0"/>
              <a:t>Coastal Engineering &amp; Belting</a:t>
            </a:r>
          </a:p>
          <a:p>
            <a:r>
              <a:rPr lang="en-AU" sz="2800" dirty="0"/>
              <a:t>Dowling McCarthy Tyres</a:t>
            </a:r>
          </a:p>
          <a:p>
            <a:r>
              <a:rPr lang="en-AU" sz="2800" dirty="0">
                <a:ea typeface="Tahoma"/>
                <a:cs typeface="Tahoma"/>
              </a:rPr>
              <a:t>Native Design</a:t>
            </a:r>
          </a:p>
          <a:p>
            <a:r>
              <a:rPr lang="en-AU" sz="2800" dirty="0" err="1">
                <a:ea typeface="Tahoma"/>
                <a:cs typeface="Tahoma"/>
              </a:rPr>
              <a:t>PlanAction</a:t>
            </a:r>
            <a:endParaRPr lang="en-AU" sz="2800" dirty="0"/>
          </a:p>
          <a:p>
            <a:r>
              <a:rPr lang="en-AU" sz="2800" dirty="0">
                <a:ea typeface="Tahoma"/>
                <a:cs typeface="Tahoma"/>
              </a:rPr>
              <a:t>Premium Business Sales</a:t>
            </a:r>
          </a:p>
          <a:p>
            <a:r>
              <a:rPr lang="en-AU" sz="2800" dirty="0" err="1">
                <a:ea typeface="Tahoma"/>
                <a:cs typeface="Tahoma"/>
              </a:rPr>
              <a:t>SportsPower</a:t>
            </a:r>
            <a:r>
              <a:rPr lang="en-AU" sz="2800" dirty="0">
                <a:ea typeface="Tahoma"/>
                <a:cs typeface="Tahoma"/>
              </a:rPr>
              <a:t> Burnie</a:t>
            </a:r>
          </a:p>
          <a:p>
            <a:r>
              <a:rPr lang="en-AU" sz="2800" dirty="0" err="1"/>
              <a:t>TasFreight</a:t>
            </a:r>
            <a:endParaRPr lang="en-AU" sz="2800" dirty="0"/>
          </a:p>
          <a:p>
            <a:r>
              <a:rPr lang="en-AU" sz="2800" dirty="0"/>
              <a:t>Whitehawk Apparel</a:t>
            </a:r>
            <a:endParaRPr lang="en-AU" sz="2800" dirty="0">
              <a:ea typeface="Tahoma"/>
              <a:cs typeface="Tahoma"/>
            </a:endParaRPr>
          </a:p>
          <a:p>
            <a:pPr lvl="1"/>
            <a:endParaRPr lang="en-AU" dirty="0">
              <a:ea typeface="Tahoma"/>
              <a:cs typeface="Tahoma"/>
            </a:endParaRPr>
          </a:p>
          <a:p>
            <a:pPr marL="457200" lvl="1" indent="0">
              <a:buClr>
                <a:srgbClr val="FFFFFF"/>
              </a:buClr>
              <a:buNone/>
            </a:pPr>
            <a:endParaRPr lang="en-AU" dirty="0">
              <a:ea typeface="Tahoma"/>
              <a:cs typeface="Tahoma"/>
            </a:endParaRPr>
          </a:p>
          <a:p>
            <a:endParaRPr lang="en-AU" dirty="0">
              <a:ea typeface="Tahoma"/>
              <a:cs typeface="Tahoma"/>
            </a:endParaRPr>
          </a:p>
        </p:txBody>
      </p:sp>
      <p:pic>
        <p:nvPicPr>
          <p:cNvPr id="4" name="Picture 41">
            <a:extLst>
              <a:ext uri="{FF2B5EF4-FFF2-40B4-BE49-F238E27FC236}">
                <a16:creationId xmlns:a16="http://schemas.microsoft.com/office/drawing/2014/main" id="{334DC7BD-C391-0C11-2842-BDA980C51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408" y="65882"/>
            <a:ext cx="1413147" cy="1020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8382F2-D2B6-0B8A-D0D1-D80A31704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621" y="1259371"/>
            <a:ext cx="2609336" cy="80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02A7BC-914B-888E-23F4-4DE4AFFC5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704" y="1570038"/>
            <a:ext cx="2826305" cy="984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6A4D16-44EC-B51A-7B33-372C34A0FC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851" y="3770802"/>
            <a:ext cx="2744698" cy="1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9111577-84C4-1A91-6EE0-BA87133218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621" y="4031776"/>
            <a:ext cx="2582835" cy="90415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988E994-C948-B876-091E-4E8884CEB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331834D-E0D1-B2C6-1B8D-C6D65FB87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3</a:t>
            </a:fld>
            <a:endParaRPr lang="en-AU" alt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1054AD-DF06-1FE9-6CCF-A074E4C608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172" y="5091246"/>
            <a:ext cx="2812377" cy="9845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D9BB02-E1B4-31FB-CDB9-01A6C35C8F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724" y="2168869"/>
            <a:ext cx="2531732" cy="7139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23512C9-92BF-5F5D-6DA6-41F3F278A1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120" y="5192013"/>
            <a:ext cx="2609336" cy="8076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AE067A8-0442-972A-0452-6C7364CE9A9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621" y="2984740"/>
            <a:ext cx="2633938" cy="894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06BA41-5B88-941B-1D16-F4229DFF3FA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851" y="2706945"/>
            <a:ext cx="2812378" cy="98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6435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176DF-A0BB-37F0-FBAE-BFD0974AE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/>
              <a:t>CNW – Thank you!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247360-C3DE-5571-CC96-3B1140CB7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Cricket Tasmania</a:t>
            </a:r>
          </a:p>
          <a:p>
            <a:r>
              <a:rPr lang="en-AU" dirty="0"/>
              <a:t>Lion – Sponsorship – Association and Clubs</a:t>
            </a:r>
          </a:p>
          <a:p>
            <a:r>
              <a:rPr lang="en-AU" dirty="0"/>
              <a:t>NWTCUSA – Umpires &amp; Scorers</a:t>
            </a:r>
          </a:p>
          <a:p>
            <a:r>
              <a:rPr lang="en-AU" dirty="0"/>
              <a:t>Club officials, volunteers and supporters / Coaches / Players</a:t>
            </a:r>
          </a:p>
          <a:p>
            <a:pPr lvl="1"/>
            <a:endParaRPr lang="en-AU" dirty="0"/>
          </a:p>
          <a:p>
            <a:endParaRPr lang="en-AU" dirty="0"/>
          </a:p>
        </p:txBody>
      </p:sp>
      <p:pic>
        <p:nvPicPr>
          <p:cNvPr id="4" name="Picture 41">
            <a:extLst>
              <a:ext uri="{FF2B5EF4-FFF2-40B4-BE49-F238E27FC236}">
                <a16:creationId xmlns:a16="http://schemas.microsoft.com/office/drawing/2014/main" id="{334DC7BD-C391-0C11-2842-BDA980C51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5288" y="65882"/>
            <a:ext cx="1560512" cy="156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99472B-4572-64E3-5F10-D863E395B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2024/25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94DD23-0D0A-DB29-C3F5-C1C1B375E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4</a:t>
            </a:fld>
            <a:endParaRPr lang="en-AU" alt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1A2DD60-D3C7-CCD1-AB18-BC2A2F87DE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36667" y="4078014"/>
            <a:ext cx="3955139" cy="24278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ED6110-71E1-8C23-46BE-B51D72CD2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880" y="4212405"/>
            <a:ext cx="5736119" cy="171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12578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176DF-A0BB-37F0-FBAE-BFD0974AE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/>
              <a:t>Premierships 2025/26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247360-C3DE-5571-CC96-3B1140CB7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8"/>
            <a:ext cx="10972800" cy="4495800"/>
          </a:xfrm>
        </p:spPr>
        <p:txBody>
          <a:bodyPr/>
          <a:lstStyle/>
          <a:p>
            <a:r>
              <a:rPr lang="en-AU" sz="2400" dirty="0"/>
              <a:t>Men’s Greater Northern Cup – Launceston</a:t>
            </a:r>
          </a:p>
          <a:p>
            <a:r>
              <a:rPr lang="en-AU" sz="2400" dirty="0"/>
              <a:t>Men’s </a:t>
            </a:r>
            <a:r>
              <a:rPr lang="en-AU" sz="2400" dirty="0" err="1"/>
              <a:t>SportsPower</a:t>
            </a:r>
            <a:r>
              <a:rPr lang="en-AU" sz="2400" dirty="0"/>
              <a:t> Burnie T20 Cup – Ulverstone</a:t>
            </a:r>
          </a:p>
          <a:p>
            <a:r>
              <a:rPr lang="en-AU" sz="2400" dirty="0"/>
              <a:t>Men’s 2</a:t>
            </a:r>
            <a:r>
              <a:rPr lang="en-AU" sz="2400" baseline="30000" dirty="0"/>
              <a:t>nd</a:t>
            </a:r>
            <a:r>
              <a:rPr lang="en-AU" sz="2400" dirty="0"/>
              <a:t> Grade One-Day Cup – Devonport</a:t>
            </a:r>
          </a:p>
          <a:p>
            <a:r>
              <a:rPr lang="en-AU" sz="2400" dirty="0"/>
              <a:t>Men’s Social League – Ulverstone</a:t>
            </a:r>
            <a:endParaRPr lang="en-AU" sz="2400" dirty="0">
              <a:ea typeface="Tahoma"/>
              <a:cs typeface="Tahoma"/>
            </a:endParaRPr>
          </a:p>
          <a:p>
            <a:r>
              <a:rPr lang="en-AU" sz="2400" dirty="0"/>
              <a:t>Women’s 1</a:t>
            </a:r>
            <a:r>
              <a:rPr lang="en-AU" sz="2400" baseline="30000" dirty="0"/>
              <a:t>st</a:t>
            </a:r>
            <a:r>
              <a:rPr lang="en-AU" sz="2400" dirty="0"/>
              <a:t> Grade – Sheffield</a:t>
            </a:r>
          </a:p>
          <a:p>
            <a:r>
              <a:rPr lang="en-AU" sz="2400" dirty="0"/>
              <a:t>Women’s Second Grade – Turners Beach</a:t>
            </a:r>
            <a:endParaRPr lang="en-AU" sz="2400" dirty="0">
              <a:ea typeface="Tahoma"/>
              <a:cs typeface="Tahoma"/>
            </a:endParaRPr>
          </a:p>
          <a:p>
            <a:r>
              <a:rPr lang="en-AU" sz="2400" dirty="0"/>
              <a:t>Women’s Social League (Spring) – Turners Beach</a:t>
            </a:r>
            <a:endParaRPr lang="en-AU" sz="2400" dirty="0">
              <a:ea typeface="Tahoma"/>
              <a:cs typeface="Tahoma"/>
            </a:endParaRPr>
          </a:p>
          <a:p>
            <a:r>
              <a:rPr lang="en-AU" sz="2400" dirty="0"/>
              <a:t>Women’s Social League (Summer) – Sheffield </a:t>
            </a:r>
            <a:endParaRPr lang="en-AU" sz="2400" dirty="0">
              <a:ea typeface="Tahoma"/>
              <a:cs typeface="Tahoma"/>
            </a:endParaRPr>
          </a:p>
          <a:p>
            <a:r>
              <a:rPr lang="en-AU" sz="2400" dirty="0"/>
              <a:t>Men’s u18 T20 – Burnie</a:t>
            </a:r>
            <a:endParaRPr lang="en-AU" sz="2400" dirty="0">
              <a:ea typeface="Tahoma"/>
              <a:cs typeface="Tahoma"/>
            </a:endParaRPr>
          </a:p>
          <a:p>
            <a:r>
              <a:rPr lang="en-AU" sz="2400" dirty="0"/>
              <a:t>Men’s u16 – Latrobe</a:t>
            </a:r>
            <a:endParaRPr lang="en-AU" sz="2400" dirty="0">
              <a:ea typeface="Tahoma"/>
              <a:cs typeface="Tahoma"/>
            </a:endParaRPr>
          </a:p>
          <a:p>
            <a:pPr lvl="1"/>
            <a:endParaRPr lang="en-AU" dirty="0"/>
          </a:p>
          <a:p>
            <a:endParaRPr lang="en-AU" dirty="0"/>
          </a:p>
        </p:txBody>
      </p:sp>
      <p:pic>
        <p:nvPicPr>
          <p:cNvPr id="4" name="Picture 41">
            <a:extLst>
              <a:ext uri="{FF2B5EF4-FFF2-40B4-BE49-F238E27FC236}">
                <a16:creationId xmlns:a16="http://schemas.microsoft.com/office/drawing/2014/main" id="{334DC7BD-C391-0C11-2842-BDA980C51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088" y="65882"/>
            <a:ext cx="1560512" cy="1454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25F498-DED3-C5F2-3674-92769B06A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FA0A53-4994-A356-05AF-40AB9595F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5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56303081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176DF-A0BB-37F0-FBAE-BFD0974AE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/>
              <a:t>CNW – 2025/26 Grand Finals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247360-C3DE-5571-CC96-3B1140CB7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Men’s 1</a:t>
            </a:r>
            <a:r>
              <a:rPr lang="en-AU" baseline="30000" dirty="0"/>
              <a:t>st</a:t>
            </a:r>
            <a:r>
              <a:rPr lang="en-AU" dirty="0"/>
              <a:t> Grade</a:t>
            </a:r>
          </a:p>
          <a:p>
            <a:pPr lvl="1"/>
            <a:r>
              <a:rPr lang="en-AU" b="1" dirty="0">
                <a:ea typeface="Tahoma"/>
                <a:cs typeface="Tahoma"/>
              </a:rPr>
              <a:t>Sheffield vs Ulverstone at Latrobe Recreation Ground </a:t>
            </a:r>
          </a:p>
          <a:p>
            <a:pPr lvl="1"/>
            <a:endParaRPr lang="en-AU" dirty="0"/>
          </a:p>
          <a:p>
            <a:r>
              <a:rPr lang="en-AU" dirty="0"/>
              <a:t>Men’s 2</a:t>
            </a:r>
            <a:r>
              <a:rPr lang="en-AU" baseline="30000" dirty="0"/>
              <a:t>nd</a:t>
            </a:r>
            <a:r>
              <a:rPr lang="en-AU" dirty="0"/>
              <a:t> Grade</a:t>
            </a:r>
            <a:endParaRPr lang="en-AU" dirty="0">
              <a:ea typeface="Tahoma"/>
              <a:cs typeface="Tahoma"/>
            </a:endParaRPr>
          </a:p>
          <a:p>
            <a:pPr lvl="1"/>
            <a:r>
              <a:rPr lang="en-AU" b="1" dirty="0"/>
              <a:t>Devonport vs Sheffield at Devonport Oval </a:t>
            </a:r>
            <a:endParaRPr lang="en-AU" b="1" dirty="0">
              <a:ea typeface="Tahoma"/>
              <a:cs typeface="Tahoma"/>
            </a:endParaRPr>
          </a:p>
          <a:p>
            <a:pPr lvl="1"/>
            <a:endParaRPr lang="en-AU" dirty="0"/>
          </a:p>
          <a:p>
            <a:endParaRPr lang="en-AU" dirty="0"/>
          </a:p>
        </p:txBody>
      </p:sp>
      <p:pic>
        <p:nvPicPr>
          <p:cNvPr id="4" name="Picture 41">
            <a:extLst>
              <a:ext uri="{FF2B5EF4-FFF2-40B4-BE49-F238E27FC236}">
                <a16:creationId xmlns:a16="http://schemas.microsoft.com/office/drawing/2014/main" id="{334DC7BD-C391-0C11-2842-BDA980C51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3663" y="42863"/>
            <a:ext cx="1560512" cy="156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051F66-1CD6-6AC8-E1CD-B17947C3E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3785B-3CDC-6E79-81A6-D0DBE5703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6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91005291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176DF-A0BB-37F0-FBAE-BFD0974AE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/>
              <a:t>CNW Sponsors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247360-C3DE-5571-CC96-3B1140CB7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AU"/>
          </a:p>
          <a:p>
            <a:pPr lvl="1"/>
            <a:endParaRPr lang="en-AU"/>
          </a:p>
          <a:p>
            <a:endParaRPr lang="en-AU"/>
          </a:p>
        </p:txBody>
      </p:sp>
      <p:pic>
        <p:nvPicPr>
          <p:cNvPr id="4" name="Picture 41">
            <a:extLst>
              <a:ext uri="{FF2B5EF4-FFF2-40B4-BE49-F238E27FC236}">
                <a16:creationId xmlns:a16="http://schemas.microsoft.com/office/drawing/2014/main" id="{334DC7BD-C391-0C11-2842-BDA980C51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025" y="65882"/>
            <a:ext cx="1238250" cy="130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987CC-AF2C-7C7C-52C5-13419C95BD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" y="1372657"/>
            <a:ext cx="8158759" cy="145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F456F5-BF4C-0294-DEA3-2AED313A9C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7" y="3006193"/>
            <a:ext cx="2250507" cy="145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D40799-BE8A-961C-C82E-1654B7C07F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383" y="4832186"/>
            <a:ext cx="2641600" cy="1154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2BD8388-F0C9-F582-78B9-663420255B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089" y="3030537"/>
            <a:ext cx="2461992" cy="128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45D172-0551-BDCF-98EA-7029AFCD9F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30" y="3060299"/>
            <a:ext cx="2681470" cy="1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943AA0-147B-3A3D-0682-52888BAE5B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7" y="4722485"/>
            <a:ext cx="2359364" cy="125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B46450-618D-770C-4494-E5AC67EC0C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527" y="4487068"/>
            <a:ext cx="2632584" cy="14488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1B16EF-12A5-7EEE-C1AB-3EEC318B3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2024/25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DEEFEA5-289A-DAE3-98E0-89D3CC26E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7</a:t>
            </a:fld>
            <a:endParaRPr lang="en-AU" alt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0079410-50AB-EEAA-A7E8-E135832DE3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549" y="1773120"/>
            <a:ext cx="2859269" cy="14814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63CF6AF-9D8D-5381-AF92-05E4DC0619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497" y="4510483"/>
            <a:ext cx="2681471" cy="14509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4D85F3B-CABD-7DD9-04E9-4D1BB66FE5F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517" y="3397851"/>
            <a:ext cx="2815332" cy="117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2492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18BDE3ED-DD20-4BEF-B009-28A8949D7A9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27163" y="4612639"/>
            <a:ext cx="9036050" cy="17367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AU" sz="4400" b="1" i="1"/>
              <a:t>CRICKET NORTH WEST </a:t>
            </a:r>
            <a:br>
              <a:rPr lang="en-AU" sz="4400" b="1" i="1"/>
            </a:br>
            <a:r>
              <a:rPr lang="en-AU" sz="4400" b="1" i="1"/>
              <a:t>Men’s UNDER 16</a:t>
            </a:r>
            <a:br>
              <a:rPr lang="en-AU" sz="4400" b="1" i="1"/>
            </a:br>
            <a:r>
              <a:rPr lang="en-AU" sz="4400" b="1" i="1"/>
              <a:t> AWARD WINNERS</a:t>
            </a:r>
            <a:br>
              <a:rPr lang="en-AU" sz="4400" b="1" i="1"/>
            </a:br>
            <a:r>
              <a:rPr lang="en-AU" sz="4400" b="1" i="1"/>
              <a:t>2025/26</a:t>
            </a:r>
          </a:p>
        </p:txBody>
      </p:sp>
      <p:pic>
        <p:nvPicPr>
          <p:cNvPr id="5123" name="Picture 4" descr="Cricket North West Logo small">
            <a:extLst>
              <a:ext uri="{FF2B5EF4-FFF2-40B4-BE49-F238E27FC236}">
                <a16:creationId xmlns:a16="http://schemas.microsoft.com/office/drawing/2014/main" id="{5D66ABA7-EBC7-4D02-9942-45DC49EF0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2227" y="430753"/>
            <a:ext cx="1818322" cy="162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ricket North West Logo small">
            <a:extLst>
              <a:ext uri="{FF2B5EF4-FFF2-40B4-BE49-F238E27FC236}">
                <a16:creationId xmlns:a16="http://schemas.microsoft.com/office/drawing/2014/main" id="{CFA7596E-1483-436F-B482-72BAF98F3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04" y="430752"/>
            <a:ext cx="1818322" cy="162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5CAF39-DE65-D3BD-7873-B3AD85911D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430753"/>
            <a:ext cx="5276850" cy="162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01807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1072" y="665136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400" b="1"/>
              <a:t>Men’s Under-16  Premiers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033721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800" b="1" dirty="0">
                <a:ea typeface="Tahoma"/>
                <a:cs typeface="Tahoma"/>
              </a:rPr>
              <a:t>LATROBE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858" y="489163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May be an image of 12 people, people standing and outdoors">
            <a:extLst>
              <a:ext uri="{FF2B5EF4-FFF2-40B4-BE49-F238E27FC236}">
                <a16:creationId xmlns:a16="http://schemas.microsoft.com/office/drawing/2014/main" id="{EDEDD201-270D-455A-8C2C-1B0CA5D78CE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A56AF6-08A1-47D7-BC40-907D6BF07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7551D5-0D52-1C1F-43C7-CDC0E9F88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9</a:t>
            </a:fld>
            <a:endParaRPr lang="en-AU" altLang="en-US"/>
          </a:p>
        </p:txBody>
      </p:sp>
      <p:pic>
        <p:nvPicPr>
          <p:cNvPr id="5" name="Picture 4" descr="May be an image of text that says &quot;LJELS Bacjo's ይ கர්ு Banjo കීණ 2ご Banjo's BiOs យ Banio RICKET NORTH WEST WE 2025-26 2025-26 DER-16 REMIERS 16 AMI&quot;">
            <a:extLst>
              <a:ext uri="{FF2B5EF4-FFF2-40B4-BE49-F238E27FC236}">
                <a16:creationId xmlns:a16="http://schemas.microsoft.com/office/drawing/2014/main" id="{E173C2B1-52E2-29C5-94C0-696F317C8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975" y="2348630"/>
            <a:ext cx="6401202" cy="398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204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1072" y="665136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400" b="1"/>
              <a:t>Men’s Under-16 </a:t>
            </a:r>
            <a:br>
              <a:rPr lang="en-AU" sz="5400" b="1"/>
            </a:br>
            <a:r>
              <a:rPr lang="en-AU" sz="5400" b="1"/>
              <a:t>- Batting Award </a:t>
            </a:r>
            <a:endParaRPr 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725" y="2082510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b="1" dirty="0"/>
              <a:t>NICHOLAS READY </a:t>
            </a:r>
            <a:r>
              <a:rPr lang="en-AU" sz="4200" dirty="0"/>
              <a:t>(Latrobe)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dirty="0"/>
              <a:t>502 runs @ 55.78, HS: 100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endParaRPr lang="en-US" sz="28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4200" dirty="0"/>
              <a:t> 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2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858" y="489163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CECEBE5-BB89-A46A-966F-75D0E7528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5079" y="6248400"/>
            <a:ext cx="3860800" cy="457200"/>
          </a:xfrm>
        </p:spPr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D6175B-B3C1-B7ED-A93C-90AE3A3DF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10</a:t>
            </a:fld>
            <a:endParaRPr lang="en-AU" altLang="en-US"/>
          </a:p>
        </p:txBody>
      </p:sp>
      <p:pic>
        <p:nvPicPr>
          <p:cNvPr id="6" name="Picture 5" descr="Latrobe Demons Cricket Club | Latrobe TAS">
            <a:extLst>
              <a:ext uri="{FF2B5EF4-FFF2-40B4-BE49-F238E27FC236}">
                <a16:creationId xmlns:a16="http://schemas.microsoft.com/office/drawing/2014/main" id="{864B2CC6-112A-52EC-2BFC-99131A9031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473" y="3834003"/>
            <a:ext cx="2300613" cy="2341453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BFFD56-BFC8-A6FA-8555-4290283E8B48}"/>
              </a:ext>
            </a:extLst>
          </p:cNvPr>
          <p:cNvSpPr txBox="1"/>
          <p:nvPr/>
        </p:nvSpPr>
        <p:spPr>
          <a:xfrm>
            <a:off x="182592" y="1891142"/>
            <a:ext cx="47735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ea typeface="Tahoma"/>
                <a:cs typeface="Tahoma"/>
              </a:rPr>
              <a:t>Qualifications – 7 innings and =/&gt; 251 runs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8780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3436" y="649578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400" b="1"/>
              <a:t>Men’s Under-16 </a:t>
            </a:r>
            <a:br>
              <a:rPr lang="en-AU" sz="5400" b="1"/>
            </a:br>
            <a:r>
              <a:rPr lang="en-AU" sz="5400" b="1"/>
              <a:t>- Bowling Award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821551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b="1" dirty="0"/>
              <a:t>CRUZ RITCHIE</a:t>
            </a:r>
            <a:r>
              <a:rPr lang="en-AU" sz="4200" dirty="0"/>
              <a:t> (Latrobe)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dirty="0"/>
              <a:t>16 wickets @ 9.63, BB: 5/16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2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858" y="489163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B3CE8E-60E3-E9EA-3871-D9F9A0B2E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97874D-966C-D0EB-654B-3E6FB9191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11</a:t>
            </a:fld>
            <a:endParaRPr lang="en-AU" altLang="en-US"/>
          </a:p>
        </p:txBody>
      </p:sp>
      <p:pic>
        <p:nvPicPr>
          <p:cNvPr id="5" name="Picture 4" descr="Latrobe Demons Cricket Club | Latrobe TAS">
            <a:extLst>
              <a:ext uri="{FF2B5EF4-FFF2-40B4-BE49-F238E27FC236}">
                <a16:creationId xmlns:a16="http://schemas.microsoft.com/office/drawing/2014/main" id="{089BC767-D568-89AD-04CD-E95F878121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473" y="3834003"/>
            <a:ext cx="2300613" cy="2341453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460C76-5B87-1C71-905B-434F6A91F330}"/>
              </a:ext>
            </a:extLst>
          </p:cNvPr>
          <p:cNvSpPr txBox="1"/>
          <p:nvPr/>
        </p:nvSpPr>
        <p:spPr>
          <a:xfrm>
            <a:off x="234762" y="1825930"/>
            <a:ext cx="531652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ea typeface="Tahoma"/>
                <a:cs typeface="Tahoma"/>
              </a:rPr>
              <a:t>Qualifications – 13 wickets and =/&gt; 271 Balls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1377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1072" y="665136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400" b="1"/>
              <a:t>Men’s Under-16 </a:t>
            </a:r>
            <a:br>
              <a:rPr lang="en-AU" sz="5400" b="1"/>
            </a:br>
            <a:r>
              <a:rPr lang="en-AU" sz="5400" b="1"/>
              <a:t>- Wicket-Keeping Award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1072" y="1077556"/>
            <a:ext cx="11730180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2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b="1" dirty="0"/>
              <a:t>KEYGAN SMITH </a:t>
            </a:r>
            <a:r>
              <a:rPr lang="en-AU" sz="4200" dirty="0"/>
              <a:t>(Ulverstone)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4200" dirty="0"/>
              <a:t>13 Catches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endParaRPr lang="en-US" sz="2800" b="1" i="1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>
              <a:ea typeface="Tahoma"/>
              <a:cs typeface="Tahoma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858" y="489163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547E7-C94C-5A8C-5817-E4A4C0C79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3111E-9F50-67D7-7280-AE96E1D1A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12</a:t>
            </a:fld>
            <a:endParaRPr lang="en-AU" altLang="en-US"/>
          </a:p>
        </p:txBody>
      </p:sp>
      <p:pic>
        <p:nvPicPr>
          <p:cNvPr id="5" name="Picture 4" descr="A logo of a cricket club&#10;&#10;AI-generated content may be incorrect.">
            <a:extLst>
              <a:ext uri="{FF2B5EF4-FFF2-40B4-BE49-F238E27FC236}">
                <a16:creationId xmlns:a16="http://schemas.microsoft.com/office/drawing/2014/main" id="{E4286306-F556-08CE-D523-2969C8EB3B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916" y="3724436"/>
            <a:ext cx="2533507" cy="228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6543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1072" y="665136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400" b="1"/>
              <a:t>Men’s Under-16 </a:t>
            </a:r>
            <a:br>
              <a:rPr lang="en-AU" sz="5400" b="1"/>
            </a:br>
            <a:r>
              <a:rPr lang="en-AU" sz="5400" b="1"/>
              <a:t>– Player of the Year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621842"/>
            <a:ext cx="12127344" cy="582104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200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dirty="0"/>
              <a:t>GEORGE RADCLIFF (Burnie)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858" y="489163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6E20E05-4E72-B670-A3D7-58F09B7E2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B6C2CF-5CC5-C468-A679-CB74CC1DB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13</a:t>
            </a:fld>
            <a:endParaRPr lang="en-AU" altLang="en-US"/>
          </a:p>
        </p:txBody>
      </p:sp>
      <p:pic>
        <p:nvPicPr>
          <p:cNvPr id="5" name="Picture 4" descr="A purple shield with a white and grey logo&#10;&#10;AI-generated content may be incorrect.">
            <a:extLst>
              <a:ext uri="{FF2B5EF4-FFF2-40B4-BE49-F238E27FC236}">
                <a16:creationId xmlns:a16="http://schemas.microsoft.com/office/drawing/2014/main" id="{200C89F6-A6B2-DDBC-D789-7B1A111C3F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146" y="3569908"/>
            <a:ext cx="2732617" cy="249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5862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176DF-A0BB-37F0-FBAE-BFD0974AE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/>
              <a:t>CNW Sponsors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247360-C3DE-5571-CC96-3B1140CB7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AU"/>
          </a:p>
          <a:p>
            <a:pPr lvl="1"/>
            <a:endParaRPr lang="en-AU"/>
          </a:p>
          <a:p>
            <a:endParaRPr lang="en-AU"/>
          </a:p>
        </p:txBody>
      </p:sp>
      <p:pic>
        <p:nvPicPr>
          <p:cNvPr id="4" name="Picture 41">
            <a:extLst>
              <a:ext uri="{FF2B5EF4-FFF2-40B4-BE49-F238E27FC236}">
                <a16:creationId xmlns:a16="http://schemas.microsoft.com/office/drawing/2014/main" id="{334DC7BD-C391-0C11-2842-BDA980C51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025" y="65882"/>
            <a:ext cx="1238250" cy="130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987CC-AF2C-7C7C-52C5-13419C95BD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" y="1372657"/>
            <a:ext cx="8158759" cy="145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F456F5-BF4C-0294-DEA3-2AED313A9C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7" y="3006193"/>
            <a:ext cx="2250507" cy="145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D40799-BE8A-961C-C82E-1654B7C07F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383" y="4832186"/>
            <a:ext cx="2641600" cy="1154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2BD8388-F0C9-F582-78B9-663420255B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089" y="3030537"/>
            <a:ext cx="2461992" cy="128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45D172-0551-BDCF-98EA-7029AFCD9F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30" y="3060299"/>
            <a:ext cx="2681470" cy="1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943AA0-147B-3A3D-0682-52888BAE5B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7" y="4722485"/>
            <a:ext cx="2359364" cy="125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B46450-618D-770C-4494-E5AC67EC0C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527" y="4487068"/>
            <a:ext cx="2632584" cy="14488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1B16EF-12A5-7EEE-C1AB-3EEC318B3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2024/25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DEEFEA5-289A-DAE3-98E0-89D3CC26E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14</a:t>
            </a:fld>
            <a:endParaRPr lang="en-AU" alt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0079410-50AB-EEAA-A7E8-E135832DE3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549" y="1773120"/>
            <a:ext cx="2859269" cy="14814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63CF6AF-9D8D-5381-AF92-05E4DC0619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497" y="4510483"/>
            <a:ext cx="2681471" cy="14509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4D85F3B-CABD-7DD9-04E9-4D1BB66FE5F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517" y="3397851"/>
            <a:ext cx="2815332" cy="117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541358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18BDE3ED-DD20-4BEF-B009-28A8949D7A9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3475" y="3866267"/>
            <a:ext cx="9662024" cy="17367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AU" sz="4000" b="1" i="1"/>
              <a:t>CRICKET NORTH-WEST </a:t>
            </a:r>
            <a:br>
              <a:rPr lang="en-AU" sz="4000" b="1" i="1"/>
            </a:br>
            <a:r>
              <a:rPr lang="en-AU" sz="4000" b="1" i="1"/>
              <a:t>WOMEN’S SECOND GRADE WINNERS</a:t>
            </a:r>
            <a:br>
              <a:rPr lang="en-AU" sz="4000" b="1" i="1"/>
            </a:br>
            <a:r>
              <a:rPr lang="en-AU" sz="4000" b="1" i="1"/>
              <a:t>2025/26</a:t>
            </a:r>
          </a:p>
        </p:txBody>
      </p:sp>
      <p:pic>
        <p:nvPicPr>
          <p:cNvPr id="5123" name="Picture 4" descr="Cricket North West Logo small">
            <a:extLst>
              <a:ext uri="{FF2B5EF4-FFF2-40B4-BE49-F238E27FC236}">
                <a16:creationId xmlns:a16="http://schemas.microsoft.com/office/drawing/2014/main" id="{5D66ABA7-EBC7-4D02-9942-45DC49EF0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902" y="430753"/>
            <a:ext cx="1818322" cy="162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ricket North West Logo small">
            <a:extLst>
              <a:ext uri="{FF2B5EF4-FFF2-40B4-BE49-F238E27FC236}">
                <a16:creationId xmlns:a16="http://schemas.microsoft.com/office/drawing/2014/main" id="{CFA7596E-1483-436F-B482-72BAF98F3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6" y="430752"/>
            <a:ext cx="1818322" cy="162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D633AB1-DA78-62AB-7378-E29B6E7828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430753"/>
            <a:ext cx="5276850" cy="162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31043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6501" y="720386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400" b="1"/>
              <a:t>Women’s Second Grade Premiers</a:t>
            </a:r>
            <a:endParaRPr lang="en-AU" sz="5400" b="1">
              <a:ea typeface="Tahoma"/>
              <a:cs typeface="Tahoma"/>
            </a:endParaRP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04900" y="1507174"/>
            <a:ext cx="9563099" cy="1182801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>
              <a:lnSpc>
                <a:spcPct val="80000"/>
              </a:lnSpc>
              <a:buNone/>
              <a:defRPr/>
            </a:pPr>
            <a:r>
              <a:rPr lang="en-AU" sz="4400" b="1" i="1" dirty="0">
                <a:ea typeface="Tahoma"/>
                <a:cs typeface="Tahoma"/>
              </a:rPr>
              <a:t>TURNERS BEACH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2800" b="1" i="1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>
              <a:ea typeface="Tahoma"/>
              <a:cs typeface="Tahoma"/>
            </a:endParaRPr>
          </a:p>
          <a:p>
            <a:pPr eaLnBrk="1" hangingPunct="1">
              <a:lnSpc>
                <a:spcPct val="80000"/>
              </a:lnSpc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858" y="489163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7B69CB-02B0-D2B9-5908-7BE4495BB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56833" y="6248400"/>
            <a:ext cx="3860800" cy="457200"/>
          </a:xfrm>
        </p:spPr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D7635B-A6D5-D7D6-8E2D-F8315DF7E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16</a:t>
            </a:fld>
            <a:endParaRPr lang="en-AU" altLang="en-US"/>
          </a:p>
        </p:txBody>
      </p:sp>
      <p:pic>
        <p:nvPicPr>
          <p:cNvPr id="4" name="Picture 3" descr="May be an image of football and frisbee">
            <a:extLst>
              <a:ext uri="{FF2B5EF4-FFF2-40B4-BE49-F238E27FC236}">
                <a16:creationId xmlns:a16="http://schemas.microsoft.com/office/drawing/2014/main" id="{1A88D1DE-0563-B1D1-4508-D45748BAF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975" y="2588711"/>
            <a:ext cx="5900160" cy="365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7163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5872" y="648149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400" b="1"/>
              <a:t>Women’s Second Grade - Batting Award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917345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endParaRPr lang="en-AU" sz="5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b="1" dirty="0"/>
              <a:t>SHAKAYLAH GROVES </a:t>
            </a:r>
            <a:r>
              <a:rPr lang="en-AU" sz="4200" dirty="0"/>
              <a:t>(Turners Beach)</a:t>
            </a: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dirty="0"/>
              <a:t>163 runs @ 81.5 HS: 34</a:t>
            </a:r>
            <a:endParaRPr lang="en-US" sz="2800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858" y="489163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F62078-E87D-CB92-6256-C522C602F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9F291C-3737-3FD7-50A6-A0CA583B7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17</a:t>
            </a:fld>
            <a:endParaRPr lang="en-AU" altLang="en-US"/>
          </a:p>
        </p:txBody>
      </p:sp>
      <p:pic>
        <p:nvPicPr>
          <p:cNvPr id="5" name="Picture 4" descr="No photo description available.">
            <a:extLst>
              <a:ext uri="{FF2B5EF4-FFF2-40B4-BE49-F238E27FC236}">
                <a16:creationId xmlns:a16="http://schemas.microsoft.com/office/drawing/2014/main" id="{E58EA434-D330-08B3-6BC7-38D310A5C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4191" y="3778685"/>
            <a:ext cx="2640905" cy="19832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A4072B-1124-B3FD-535B-D550B4424328}"/>
              </a:ext>
            </a:extLst>
          </p:cNvPr>
          <p:cNvSpPr txBox="1"/>
          <p:nvPr/>
        </p:nvSpPr>
        <p:spPr>
          <a:xfrm>
            <a:off x="67794" y="1922412"/>
            <a:ext cx="517327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ea typeface="Tahoma"/>
                <a:cs typeface="Tahoma"/>
              </a:rPr>
              <a:t>Qualifications – 5 Innings, =/&gt; 96 Runs</a:t>
            </a:r>
          </a:p>
        </p:txBody>
      </p:sp>
    </p:spTree>
    <p:extLst>
      <p:ext uri="{BB962C8B-B14F-4D97-AF65-F5344CB8AC3E}">
        <p14:creationId xmlns:p14="http://schemas.microsoft.com/office/powerpoint/2010/main" val="11644681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9339" y="764355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400" b="1"/>
              <a:t>Women’s Second Grade - Bowling Award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3499" y="2198976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5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b="1" dirty="0"/>
              <a:t>SHAKAYLAH GROVES </a:t>
            </a:r>
            <a:r>
              <a:rPr lang="en-AU" sz="4200" dirty="0"/>
              <a:t>(Turners Beach)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dirty="0"/>
              <a:t>19 wickets @ 7.05 BB: 3-10</a:t>
            </a:r>
            <a:endParaRPr lang="en-AU" sz="28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858" y="489163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C95EAA-CD77-F874-31DB-FEDE422E4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F69717-E4E2-79CD-51E6-AA71F881B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18</a:t>
            </a:fld>
            <a:endParaRPr lang="en-AU" altLang="en-US"/>
          </a:p>
        </p:txBody>
      </p:sp>
      <p:pic>
        <p:nvPicPr>
          <p:cNvPr id="5" name="Picture 4" descr="No photo description available.">
            <a:extLst>
              <a:ext uri="{FF2B5EF4-FFF2-40B4-BE49-F238E27FC236}">
                <a16:creationId xmlns:a16="http://schemas.microsoft.com/office/drawing/2014/main" id="{89F5CC08-669C-26E0-6171-86215290B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0095" y="3757808"/>
            <a:ext cx="2501605" cy="24947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032782E-1407-22CD-058A-749288F48BF9}"/>
              </a:ext>
            </a:extLst>
          </p:cNvPr>
          <p:cNvSpPr txBox="1"/>
          <p:nvPr/>
        </p:nvSpPr>
        <p:spPr>
          <a:xfrm>
            <a:off x="67794" y="1932850"/>
            <a:ext cx="50167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ea typeface="Tahoma"/>
                <a:cs typeface="Tahoma"/>
              </a:rPr>
              <a:t>Qualifications – 10 wickets and =/&gt; 101 Balls 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201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5209" y="809995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400" b="1"/>
              <a:t>Women’s Second Grade – Fielding Award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2135060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2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b="1" dirty="0"/>
              <a:t>BELLA WALKER-BROOKS </a:t>
            </a:r>
            <a:r>
              <a:rPr lang="en-AU" sz="4200" dirty="0"/>
              <a:t>(Devonport)</a:t>
            </a: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3600" dirty="0"/>
              <a:t>8 dismissals – 6 catches – 2 stumpings</a:t>
            </a:r>
            <a:endParaRPr lang="en-AU" sz="2000" dirty="0"/>
          </a:p>
          <a:p>
            <a:pPr eaLnBrk="1" hangingPunct="1">
              <a:lnSpc>
                <a:spcPct val="80000"/>
              </a:lnSpc>
              <a:buNone/>
              <a:defRPr/>
            </a:pPr>
            <a:endParaRPr lang="en-AU" sz="16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2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858" y="489163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832E94B-12A3-D722-845B-1DB20F0F9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540" y="3778208"/>
            <a:ext cx="2323859" cy="232385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8EB76A-C3DC-E078-44C3-715A74B93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57A4BB-FAAA-6F0B-745D-67AC9BD4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19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826414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1666" y="809995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400" b="1"/>
              <a:t>Women’s Development League </a:t>
            </a:r>
            <a:br>
              <a:rPr lang="en-AU" sz="5400" b="1"/>
            </a:br>
            <a:r>
              <a:rPr lang="en-AU" sz="5400" b="1"/>
              <a:t>– Player of the Year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821551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200" b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endParaRPr lang="en-AU" sz="6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400" b="1" dirty="0"/>
              <a:t>SHAKAYLAH GROVES </a:t>
            </a:r>
            <a:r>
              <a:rPr lang="en-AU" sz="4400" dirty="0"/>
              <a:t>(Turners Beach)</a:t>
            </a:r>
            <a:endParaRPr lang="en-AU" sz="44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858" y="489163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01AA7B-F159-670F-0492-EADE814A7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2974BE-9477-649E-1847-319A41DEF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20</a:t>
            </a:fld>
            <a:endParaRPr lang="en-AU" altLang="en-US"/>
          </a:p>
        </p:txBody>
      </p:sp>
      <p:pic>
        <p:nvPicPr>
          <p:cNvPr id="6" name="Picture 5" descr="No photo description available.">
            <a:extLst>
              <a:ext uri="{FF2B5EF4-FFF2-40B4-BE49-F238E27FC236}">
                <a16:creationId xmlns:a16="http://schemas.microsoft.com/office/drawing/2014/main" id="{BBAC46F4-4157-D010-3202-34F5DC040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1252" y="3757808"/>
            <a:ext cx="2501605" cy="249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496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3290" y="665136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4800" b="1"/>
              <a:t>Women’s Social League </a:t>
            </a:r>
            <a:br>
              <a:rPr lang="en-AU" sz="4800" b="1"/>
            </a:br>
            <a:r>
              <a:rPr lang="en-AU" sz="4800" b="1"/>
              <a:t>- Premiers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66750" y="2212835"/>
            <a:ext cx="10372725" cy="287351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AU" sz="4200" b="1" i="1" dirty="0"/>
              <a:t>Spring League: TURNERS BEACH</a:t>
            </a:r>
            <a:endParaRPr lang="en-AU" sz="4200" b="1" i="1" dirty="0">
              <a:ea typeface="Tahoma"/>
              <a:cs typeface="Tahoma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200" b="1" i="1" dirty="0"/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AU" sz="4200" b="1" i="1" dirty="0"/>
              <a:t>Summer League: SHEFFIELD</a:t>
            </a:r>
            <a:endParaRPr lang="en-AU" sz="42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2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858" y="489163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560B81F-773C-B2D4-A055-9E167AE34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6D7AD6-D67B-ECED-3F53-AFDF6FFF4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21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829299138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CBAA4-F1EE-21AD-CFAB-7DE8DEC33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85BA9-9F2F-52B7-4F6D-215A8D484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/>
              <a:t>CNW Sponsors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AB3002-F7B4-143E-2800-D87F261A4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AU"/>
          </a:p>
          <a:p>
            <a:pPr lvl="1"/>
            <a:endParaRPr lang="en-AU"/>
          </a:p>
          <a:p>
            <a:endParaRPr lang="en-AU"/>
          </a:p>
        </p:txBody>
      </p:sp>
      <p:pic>
        <p:nvPicPr>
          <p:cNvPr id="4" name="Picture 41">
            <a:extLst>
              <a:ext uri="{FF2B5EF4-FFF2-40B4-BE49-F238E27FC236}">
                <a16:creationId xmlns:a16="http://schemas.microsoft.com/office/drawing/2014/main" id="{06C92FA6-A4C2-482B-9C56-D4D1AC63A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025" y="65882"/>
            <a:ext cx="1238250" cy="130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61E9F4-6B7B-7A92-5FAB-F230C32D5A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" y="1372657"/>
            <a:ext cx="8158759" cy="145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D4B30A-235A-6A59-8F7F-38BBA2F20D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7" y="3006193"/>
            <a:ext cx="2250507" cy="145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65FBFE-9C94-A386-A192-59E8C1ED0F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383" y="4832186"/>
            <a:ext cx="2641600" cy="1154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E8A6E7-440C-D581-0ABD-9F4CEEEE82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089" y="3030537"/>
            <a:ext cx="2461992" cy="128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8DA507-4467-211F-1915-9AE8E2A867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30" y="3060299"/>
            <a:ext cx="2681470" cy="1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85F009-9C4E-FF0B-0C0A-FE88705C3B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7" y="4722485"/>
            <a:ext cx="2359364" cy="125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91980B-336C-C5EA-2CA9-C311E16750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527" y="4487068"/>
            <a:ext cx="2632584" cy="14488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FDFF14-3770-C3BF-AF18-2EF2F8722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2024/25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782FBBC-006D-24AF-EA0F-1497FE4E4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22</a:t>
            </a:fld>
            <a:endParaRPr lang="en-AU" alt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06DA87E-FCCF-BF9C-4A23-6DD480BF2CF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549" y="1773120"/>
            <a:ext cx="2859269" cy="14814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8EB8BD0-F8ED-4EA3-3C8E-05305C3437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497" y="4510483"/>
            <a:ext cx="2681471" cy="14509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97720B3-3330-0E53-44B6-AD06CFEED1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517" y="3397851"/>
            <a:ext cx="2815332" cy="117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60516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18BDE3ED-DD20-4BEF-B009-28A8949D7A9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27163" y="4612639"/>
            <a:ext cx="9036050" cy="17367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AU" sz="4400" b="1" i="1"/>
              <a:t>CRICKET NORTH-WEST </a:t>
            </a:r>
            <a:br>
              <a:rPr lang="en-AU" sz="4400" b="1" i="1"/>
            </a:br>
            <a:r>
              <a:rPr lang="en-AU" sz="4400" b="1" i="1"/>
              <a:t>MEN’S 2nd GRADE</a:t>
            </a:r>
            <a:br>
              <a:rPr lang="en-AU" sz="4400" b="1" i="1"/>
            </a:br>
            <a:r>
              <a:rPr lang="en-AU" sz="4400" b="1" i="1"/>
              <a:t> AWARD WINNERS</a:t>
            </a:r>
            <a:br>
              <a:rPr lang="en-AU" sz="4400" b="1" i="1"/>
            </a:br>
            <a:r>
              <a:rPr lang="en-AU" sz="4400" b="1" i="1"/>
              <a:t>2025/26</a:t>
            </a:r>
          </a:p>
        </p:txBody>
      </p:sp>
      <p:pic>
        <p:nvPicPr>
          <p:cNvPr id="5123" name="Picture 4" descr="Cricket North West Logo small">
            <a:extLst>
              <a:ext uri="{FF2B5EF4-FFF2-40B4-BE49-F238E27FC236}">
                <a16:creationId xmlns:a16="http://schemas.microsoft.com/office/drawing/2014/main" id="{5D66ABA7-EBC7-4D02-9942-45DC49EF0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0327" y="398479"/>
            <a:ext cx="1818322" cy="162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ricket North West Logo small">
            <a:extLst>
              <a:ext uri="{FF2B5EF4-FFF2-40B4-BE49-F238E27FC236}">
                <a16:creationId xmlns:a16="http://schemas.microsoft.com/office/drawing/2014/main" id="{CFA7596E-1483-436F-B482-72BAF98F3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01" y="430754"/>
            <a:ext cx="1818322" cy="162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B1DCFC3-3FA9-3FF7-A1E1-BDF15F868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430753"/>
            <a:ext cx="5276850" cy="162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4012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4679" y="489269"/>
            <a:ext cx="9075484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4800" b="1"/>
              <a:t>Men’s 2</a:t>
            </a:r>
            <a:r>
              <a:rPr lang="en-AU" sz="4800" b="1" baseline="30000"/>
              <a:t>nd</a:t>
            </a:r>
            <a:r>
              <a:rPr lang="en-AU" sz="4800" b="1"/>
              <a:t> Grade </a:t>
            </a:r>
            <a:br>
              <a:rPr lang="en-AU" sz="4800" b="1"/>
            </a:br>
            <a:r>
              <a:rPr lang="en-AU" sz="4800" b="1"/>
              <a:t>One-Day Cup Premiers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829008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5400" b="1" i="1" dirty="0">
                <a:ea typeface="Tahoma"/>
                <a:cs typeface="Tahoma"/>
              </a:rPr>
              <a:t>DEVONPORT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54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5400" b="1" i="1" dirty="0">
              <a:ea typeface="Tahoma"/>
              <a:cs typeface="Tahoma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b="1" i="1" dirty="0"/>
              <a:t>	</a:t>
            </a:r>
            <a:endParaRPr lang="en-AU" sz="2800" b="1" i="1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6384" y="314734"/>
            <a:ext cx="1238706" cy="123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E25A15A-9E69-4F1A-9270-6B2C21A2A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8961B5-4D7D-6C7D-51E2-2769D796C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24</a:t>
            </a:fld>
            <a:endParaRPr lang="en-AU" altLang="en-US"/>
          </a:p>
        </p:txBody>
      </p:sp>
      <p:pic>
        <p:nvPicPr>
          <p:cNvPr id="6" name="Picture 5" descr="No photo description available.">
            <a:extLst>
              <a:ext uri="{FF2B5EF4-FFF2-40B4-BE49-F238E27FC236}">
                <a16:creationId xmlns:a16="http://schemas.microsoft.com/office/drawing/2014/main" id="{E1F1E5E4-1DC7-4A1D-6012-7FC49532E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4802" y="2663151"/>
            <a:ext cx="6551243" cy="357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748471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493" y="663705"/>
            <a:ext cx="10494216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/>
              <a:t>Men’s 2</a:t>
            </a:r>
            <a:r>
              <a:rPr lang="en-AU" sz="5000" b="1" baseline="30000"/>
              <a:t>nd</a:t>
            </a:r>
            <a:r>
              <a:rPr lang="en-AU" sz="5000" b="1"/>
              <a:t> Grade </a:t>
            </a:r>
            <a:br>
              <a:rPr lang="en-AU" sz="5000" b="1"/>
            </a:br>
            <a:r>
              <a:rPr lang="en-AU" sz="5000" b="1"/>
              <a:t>– Batting Award </a:t>
            </a:r>
            <a:br>
              <a:rPr lang="en-AU" sz="5000" b="1"/>
            </a:br>
            <a:r>
              <a:rPr lang="en-AU" sz="2000" b="1"/>
              <a:t>(Qualifications: 8 innings and =/&gt; 200 runs)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436823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200" b="1" i="1" cap="all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b="1" i="1" cap="all"/>
              <a:t>Sean Ryan </a:t>
            </a:r>
            <a:r>
              <a:rPr lang="en-AU" sz="4200"/>
              <a:t>(Burnie)</a:t>
            </a:r>
            <a:endParaRPr lang="en-AU" sz="420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i="1"/>
              <a:t>568 runs @ 56.8, HS: 165*</a:t>
            </a:r>
            <a:endParaRPr lang="en-AU" sz="4200" i="1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/>
              <a:t>	</a:t>
            </a:r>
            <a:endParaRPr lang="en-AU" sz="280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222" y="504719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1BC9AD4-75F7-9EA7-2F7C-26C954CE7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AC32D1-3F8F-0EB4-26B1-E013340AB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25</a:t>
            </a:fld>
            <a:endParaRPr lang="en-AU" altLang="en-US"/>
          </a:p>
        </p:txBody>
      </p:sp>
      <p:pic>
        <p:nvPicPr>
          <p:cNvPr id="5" name="Picture 4" descr="A purple shield with a white and grey logo&#10;&#10;AI-generated content may be incorrect.">
            <a:extLst>
              <a:ext uri="{FF2B5EF4-FFF2-40B4-BE49-F238E27FC236}">
                <a16:creationId xmlns:a16="http://schemas.microsoft.com/office/drawing/2014/main" id="{64057240-FFD8-9758-A8C1-A8BF6D537A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812" y="4198861"/>
            <a:ext cx="2309283" cy="204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883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2208" y="663705"/>
            <a:ext cx="9799735" cy="976042"/>
          </a:xfrm>
        </p:spPr>
        <p:txBody>
          <a:bodyPr/>
          <a:lstStyle/>
          <a:p>
            <a:pPr algn="l" eaLnBrk="1" hangingPunct="1">
              <a:defRPr/>
            </a:pPr>
            <a:br>
              <a:rPr lang="en-AU" sz="5000" b="1"/>
            </a:br>
            <a:r>
              <a:rPr lang="en-AU" sz="5000" b="1"/>
              <a:t>Men’s 2</a:t>
            </a:r>
            <a:r>
              <a:rPr lang="en-AU" sz="5000" b="1" baseline="30000"/>
              <a:t>nd</a:t>
            </a:r>
            <a:r>
              <a:rPr lang="en-AU" sz="5000" b="1"/>
              <a:t> Grade </a:t>
            </a:r>
            <a:br>
              <a:rPr lang="en-AU" sz="5000" b="1"/>
            </a:br>
            <a:r>
              <a:rPr lang="en-AU" sz="5000" b="1"/>
              <a:t>- Bowling Award </a:t>
            </a:r>
            <a:r>
              <a:rPr lang="en-AU" sz="2000" b="1"/>
              <a:t> </a:t>
            </a:r>
            <a:br>
              <a:rPr lang="en-AU" sz="2000" b="1"/>
            </a:br>
            <a:r>
              <a:rPr lang="en-AU" sz="2000" b="1"/>
              <a:t>(Qualifications: 480 balls and =/&gt; 15 wickets)</a:t>
            </a:r>
            <a:br>
              <a:rPr lang="en-AU" sz="2000" b="1"/>
            </a:br>
            <a:r>
              <a:rPr lang="en-AU" sz="5000" b="1"/>
              <a:t> 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374027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200" b="1" i="1" cap="all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b="1" i="1" dirty="0"/>
              <a:t>JARROD WILLCOX </a:t>
            </a:r>
            <a:r>
              <a:rPr lang="en-AU" sz="4200" i="1" dirty="0"/>
              <a:t>(Wynyard)</a:t>
            </a:r>
            <a:endParaRPr lang="en-AU" sz="4200" i="1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i="1" dirty="0"/>
              <a:t>16 wickets @ 9.81, BB: 7-12</a:t>
            </a:r>
            <a:endParaRPr lang="en-AU" sz="4200" i="1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222" y="504719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1BC134F-EF40-1024-9205-CA5A89CCA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64730E-F327-E826-E9AC-D709C84B6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26</a:t>
            </a:fld>
            <a:endParaRPr lang="en-AU" altLang="en-US"/>
          </a:p>
        </p:txBody>
      </p:sp>
      <p:pic>
        <p:nvPicPr>
          <p:cNvPr id="6" name="Picture 4" descr="No photo description available.">
            <a:extLst>
              <a:ext uri="{FF2B5EF4-FFF2-40B4-BE49-F238E27FC236}">
                <a16:creationId xmlns:a16="http://schemas.microsoft.com/office/drawing/2014/main" id="{52266D56-11B8-C6F3-23BC-71BE39F71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099" y="3887884"/>
            <a:ext cx="2223705" cy="221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9299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493" y="663705"/>
            <a:ext cx="8478198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/>
              <a:t>Men’s 2</a:t>
            </a:r>
            <a:r>
              <a:rPr lang="en-AU" sz="5000" b="1" baseline="30000"/>
              <a:t>nd</a:t>
            </a:r>
            <a:r>
              <a:rPr lang="en-AU" sz="5000" b="1"/>
              <a:t> Grade </a:t>
            </a:r>
            <a:br>
              <a:rPr lang="en-AU" sz="5000" b="1"/>
            </a:br>
            <a:r>
              <a:rPr lang="en-AU" sz="5000" b="1"/>
              <a:t>- Wicket-Keeping Award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083329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2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b="1" i="1" dirty="0"/>
              <a:t>CONNOR HINRICHSEN </a:t>
            </a:r>
            <a:r>
              <a:rPr lang="en-AU" sz="4200" dirty="0"/>
              <a:t>(Sheffield) 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4200" dirty="0"/>
              <a:t>19 Dismissals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dirty="0"/>
              <a:t>- 18 catches and 1 stumpings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222" y="504719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8E41F4-AE2F-5CF2-4E61-8B6D2234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F9CC0D-42BD-7E38-6AC1-FA045D38A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27</a:t>
            </a:fld>
            <a:endParaRPr lang="en-AU" alt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8D50055-8070-19AF-AA08-1CC5414A33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532" y="4051174"/>
            <a:ext cx="2170934" cy="219181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385206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493" y="663705"/>
            <a:ext cx="8478198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/>
              <a:t>Men’s 2</a:t>
            </a:r>
            <a:r>
              <a:rPr lang="en-AU" sz="5000" b="1" baseline="30000"/>
              <a:t>nd</a:t>
            </a:r>
            <a:r>
              <a:rPr lang="en-AU" sz="5000" b="1"/>
              <a:t> Grade Awards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12671" y="1603424"/>
            <a:ext cx="11828093" cy="56213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b="1" i="1" u="sng" dirty="0"/>
              <a:t>Player of the Year Leaderboard</a:t>
            </a:r>
            <a:endParaRPr lang="en-AU" b="1" i="1" u="sng" dirty="0">
              <a:ea typeface="Tahoma"/>
              <a:cs typeface="Tahoma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dirty="0"/>
              <a:t>	</a:t>
            </a:r>
            <a:endParaRPr lang="en-AU" dirty="0">
              <a:ea typeface="Tahoma"/>
              <a:cs typeface="Tahoma"/>
            </a:endParaRPr>
          </a:p>
          <a:p>
            <a:pPr marL="514350" indent="-51435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AU" sz="4000" b="1" dirty="0"/>
              <a:t>Drew Allen (Ulverstone) </a:t>
            </a:r>
            <a:r>
              <a:rPr lang="en-AU" b="1" dirty="0"/>
              <a:t>– 14 votes</a:t>
            </a:r>
            <a:endParaRPr lang="en-AU" b="1" dirty="0">
              <a:ea typeface="Tahoma"/>
              <a:cs typeface="Tahoma"/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dirty="0"/>
              <a:t>2. P Fulton (Latrobe) – 12 votes</a:t>
            </a:r>
            <a:endParaRPr lang="en-AU" dirty="0">
              <a:ea typeface="Tahoma"/>
              <a:cs typeface="Tahoma"/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dirty="0"/>
              <a:t>=3. N Hayes (Burnie) / S Ryan (Burnie) – 11 votes</a:t>
            </a:r>
            <a:endParaRPr lang="en-AU" dirty="0">
              <a:ea typeface="Tahoma"/>
              <a:cs typeface="Tahoma"/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dirty="0"/>
              <a:t>=5. B Wilcox (Wynyard) / L French (Devonport) - 9 votes</a:t>
            </a:r>
            <a:endParaRPr lang="en-AU" dirty="0">
              <a:ea typeface="Tahoma"/>
              <a:cs typeface="Tahoma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AU" dirty="0">
                <a:ea typeface="Tahoma"/>
                <a:cs typeface="Tahoma"/>
              </a:rPr>
              <a:t>7. B Moore (Devonport) - 8 votes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AU" dirty="0">
                <a:ea typeface="Tahoma"/>
                <a:cs typeface="Tahoma"/>
              </a:rPr>
              <a:t>8. K Lee (Sheffield) - 7 votes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AU" dirty="0">
                <a:ea typeface="Tahoma"/>
                <a:cs typeface="Tahoma"/>
              </a:rPr>
              <a:t>=9. A Charlesworth (Latrobe) / J Doherty (Devonport) / L Reid (Devonport) - 6 votes</a:t>
            </a: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222" y="504719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9F2EC59-EC52-1C48-FA6F-8815D6B8A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E6546A-C756-4B32-A58E-B2FA56AEC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28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6349878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493" y="663705"/>
            <a:ext cx="8478198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/>
              <a:t>Men’s 2</a:t>
            </a:r>
            <a:r>
              <a:rPr lang="en-AU" sz="5000" b="1" baseline="30000"/>
              <a:t>nd</a:t>
            </a:r>
            <a:r>
              <a:rPr lang="en-AU" sz="5000" b="1"/>
              <a:t> Grade </a:t>
            </a:r>
            <a:br>
              <a:rPr lang="en-AU" sz="5000" b="1"/>
            </a:br>
            <a:r>
              <a:rPr lang="en-AU" sz="5000" b="1"/>
              <a:t>- Player of the Year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821551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400" b="1"/>
              <a:t>DREW ALLEN (Ulverstone)</a:t>
            </a:r>
            <a:endParaRPr lang="en-AU" sz="44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/>
              <a:t>	</a:t>
            </a:r>
            <a:endParaRPr lang="en-AU" sz="280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222" y="504719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5D5D37-A643-E3EE-0D9E-AD852FA9B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F6ACBB-88EA-D365-F948-072A00AF7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29</a:t>
            </a:fld>
            <a:endParaRPr lang="en-AU" altLang="en-US"/>
          </a:p>
        </p:txBody>
      </p:sp>
      <p:pic>
        <p:nvPicPr>
          <p:cNvPr id="5" name="Picture 4" descr="A logo of a cricket club&#10;&#10;AI-generated content may be incorrect.">
            <a:extLst>
              <a:ext uri="{FF2B5EF4-FFF2-40B4-BE49-F238E27FC236}">
                <a16:creationId xmlns:a16="http://schemas.microsoft.com/office/drawing/2014/main" id="{48ADD0CB-39E5-4352-8F2C-008DE8A9ED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460" y="3522016"/>
            <a:ext cx="2521079" cy="227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6166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3290" y="665136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4800" b="1"/>
              <a:t>Men’s Social League Premiers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67678" y="1430049"/>
            <a:ext cx="5550221" cy="1182801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000" b="1" i="1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5400" b="1" dirty="0">
                <a:ea typeface="Tahoma"/>
                <a:cs typeface="Tahoma"/>
              </a:rPr>
              <a:t>ULVERSTONE 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000" b="1" i="1" dirty="0">
              <a:ea typeface="Tahoma"/>
              <a:cs typeface="Tahoma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0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4000" dirty="0"/>
              <a:t>	</a:t>
            </a:r>
            <a:endParaRPr lang="en-AU" sz="40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858" y="489163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F6FED4-39F8-BA6B-F78E-4039B769D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CD3230-0F76-EE56-E58B-E13B39482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30</a:t>
            </a:fld>
            <a:endParaRPr lang="en-AU" altLang="en-US"/>
          </a:p>
        </p:txBody>
      </p:sp>
      <p:pic>
        <p:nvPicPr>
          <p:cNvPr id="2" name="Picture 1" descr="A logo of a cricket club&#10;&#10;AI-generated content may be incorrect.">
            <a:extLst>
              <a:ext uri="{FF2B5EF4-FFF2-40B4-BE49-F238E27FC236}">
                <a16:creationId xmlns:a16="http://schemas.microsoft.com/office/drawing/2014/main" id="{F0688404-575C-79DB-A27E-10970540B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047" y="3100553"/>
            <a:ext cx="3617484" cy="26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59017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3290" y="665136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4800" b="1"/>
              <a:t>Men’s Under 18s T20 Premiers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3964" y="845845"/>
            <a:ext cx="6515100" cy="1182801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5400" b="1" i="1" dirty="0">
                <a:ea typeface="Tahoma"/>
                <a:cs typeface="Tahoma"/>
              </a:rPr>
              <a:t>BURNIE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2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858" y="489163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6379FC-6820-6864-6F95-CBF2A8DEB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838E65-F119-DD9A-EFB8-C427FE47B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31</a:t>
            </a:fld>
            <a:endParaRPr lang="en-AU" altLang="en-US"/>
          </a:p>
        </p:txBody>
      </p:sp>
      <p:pic>
        <p:nvPicPr>
          <p:cNvPr id="2" name="Picture 1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4D0FE314-9995-898C-86F9-85B092113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6475" y="2391753"/>
            <a:ext cx="6509490" cy="362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2638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1445B-4A0E-46C8-0750-DF167CCC7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555BE-98B1-0D5C-E73D-9BF1716AC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/>
              <a:t>CNW Sponsors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9E7DFB-9501-D457-95BB-0A75B3CFC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AU"/>
          </a:p>
          <a:p>
            <a:pPr lvl="1"/>
            <a:endParaRPr lang="en-AU"/>
          </a:p>
          <a:p>
            <a:endParaRPr lang="en-AU"/>
          </a:p>
        </p:txBody>
      </p:sp>
      <p:pic>
        <p:nvPicPr>
          <p:cNvPr id="4" name="Picture 41">
            <a:extLst>
              <a:ext uri="{FF2B5EF4-FFF2-40B4-BE49-F238E27FC236}">
                <a16:creationId xmlns:a16="http://schemas.microsoft.com/office/drawing/2014/main" id="{DCFB4393-E859-D82D-0DEF-71FCC9486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025" y="65882"/>
            <a:ext cx="1238250" cy="130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5F5F19-668D-63E2-EFB6-E85083E555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" y="1372657"/>
            <a:ext cx="8158759" cy="145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BCA055-A3A8-D654-0ACD-BF73AA12E2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7" y="3006193"/>
            <a:ext cx="2250507" cy="145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8D2A49-B630-4186-5B18-AB39A978CD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383" y="4832186"/>
            <a:ext cx="2641600" cy="1154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E57AE9-9832-D1D6-CD62-F65C0FA34C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089" y="3030537"/>
            <a:ext cx="2461992" cy="128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FB2DE0-F853-52E7-E394-7D9EB83540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30" y="3060299"/>
            <a:ext cx="2681470" cy="1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7AA684-C627-AA91-8111-2D07503A99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7" y="4722485"/>
            <a:ext cx="2359364" cy="125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5045FB-3F45-9987-62CB-A31F283200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527" y="4487068"/>
            <a:ext cx="2632584" cy="14488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B23CBF-798A-BECF-966C-52960957E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2024/25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1529053-69C3-D9CF-C4A8-FE67627B4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32</a:t>
            </a:fld>
            <a:endParaRPr lang="en-AU" alt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26D2593-AA8E-277E-A106-1DEF3D80C1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549" y="1773120"/>
            <a:ext cx="2859269" cy="14814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EF871DE-B250-8A40-BB63-2CF90F21E69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497" y="4510483"/>
            <a:ext cx="2681471" cy="14509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F0A5E19-16B0-98B4-0980-22657269597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517" y="3397851"/>
            <a:ext cx="2815332" cy="117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899729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18BDE3ED-DD20-4BEF-B009-28A8949D7A9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27414" y="4222980"/>
            <a:ext cx="10239808" cy="17367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AU" sz="4400" b="1" i="1"/>
              <a:t>CRICKET NORTH WEST </a:t>
            </a:r>
            <a:br>
              <a:rPr lang="en-AU" sz="4400" b="1" i="1"/>
            </a:br>
            <a:r>
              <a:rPr lang="en-AU" sz="4400" b="1" i="1"/>
              <a:t>ASSOCIATION AWARDS</a:t>
            </a:r>
            <a:br>
              <a:rPr lang="en-AU" sz="4400" b="1" i="1"/>
            </a:br>
            <a:r>
              <a:rPr lang="en-AU" sz="4400" b="1" i="1"/>
              <a:t>2025/26</a:t>
            </a:r>
          </a:p>
        </p:txBody>
      </p:sp>
      <p:pic>
        <p:nvPicPr>
          <p:cNvPr id="5123" name="Picture 4" descr="Cricket North West Logo small">
            <a:extLst>
              <a:ext uri="{FF2B5EF4-FFF2-40B4-BE49-F238E27FC236}">
                <a16:creationId xmlns:a16="http://schemas.microsoft.com/office/drawing/2014/main" id="{5D66ABA7-EBC7-4D02-9942-45DC49EF0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0327" y="430753"/>
            <a:ext cx="1818322" cy="162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ricket North West Logo small">
            <a:extLst>
              <a:ext uri="{FF2B5EF4-FFF2-40B4-BE49-F238E27FC236}">
                <a16:creationId xmlns:a16="http://schemas.microsoft.com/office/drawing/2014/main" id="{CFA7596E-1483-436F-B482-72BAF98F3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01" y="430754"/>
            <a:ext cx="1818322" cy="162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C4157C-EB6F-9DCA-6C3F-949C5E26A9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430753"/>
            <a:ext cx="5276850" cy="162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540094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493" y="388069"/>
            <a:ext cx="8478198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 dirty="0"/>
              <a:t>Umpire of the Year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7827" y="1863519"/>
            <a:ext cx="7302500" cy="4386329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US" b="1" i="1" u="sng" dirty="0"/>
          </a:p>
          <a:p>
            <a:pPr marL="457200" indent="-457200">
              <a:buFont typeface="+mj-lt"/>
              <a:buAutoNum type="arabicPeriod"/>
            </a:pPr>
            <a:r>
              <a:rPr lang="en-AU" sz="3600" b="1" dirty="0">
                <a:effectLst/>
              </a:rPr>
              <a:t>Scott Pearce</a:t>
            </a:r>
            <a:r>
              <a:rPr lang="en-AU" sz="2800" b="1" dirty="0">
                <a:effectLst/>
              </a:rPr>
              <a:t>: 23 Votes</a:t>
            </a:r>
            <a:endParaRPr lang="en-AU" sz="2800" dirty="0">
              <a:effectLst/>
            </a:endParaRPr>
          </a:p>
          <a:p>
            <a:pPr marL="457200" indent="-457200">
              <a:buFont typeface="+mj-lt"/>
              <a:buAutoNum type="arabicPeriod"/>
            </a:pPr>
            <a:r>
              <a:rPr lang="en-AU" sz="2800" b="1" dirty="0">
                <a:effectLst/>
                <a:ea typeface="Tahoma"/>
                <a:cs typeface="Tahoma"/>
              </a:rPr>
              <a:t>Darren Dietz: 15 Votes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800" b="1" dirty="0">
                <a:effectLst/>
                <a:ea typeface="Tahoma"/>
                <a:cs typeface="Tahoma"/>
              </a:rPr>
              <a:t>Juan Salter: 10 Votes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800" b="1" dirty="0">
                <a:effectLst/>
                <a:ea typeface="Tahoma"/>
                <a:cs typeface="Tahoma"/>
              </a:rPr>
              <a:t>Ken Collyer: 5 Votes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800" b="1" dirty="0">
                <a:effectLst/>
              </a:rPr>
              <a:t>Sam O'Keefe: 4 Votes</a:t>
            </a:r>
            <a:endParaRPr lang="en-AU" sz="2800" dirty="0">
              <a:effectLst/>
            </a:endParaRPr>
          </a:p>
          <a:p>
            <a:pPr marL="457200" indent="-457200">
              <a:buAutoNum type="arabicPeriod" startAt="5"/>
            </a:pPr>
            <a:r>
              <a:rPr lang="en-AU" sz="2800" b="1" dirty="0">
                <a:effectLst/>
                <a:ea typeface="Tahoma"/>
                <a:cs typeface="Tahoma"/>
              </a:rPr>
              <a:t>Colin Bruhn: 2 Votes</a:t>
            </a:r>
            <a:endParaRPr lang="en-AU" sz="2800" b="1" dirty="0">
              <a:effectLst/>
            </a:endParaRPr>
          </a:p>
          <a:p>
            <a:pPr marL="457200" indent="-457200">
              <a:buAutoNum type="arabicPeriod" startAt="5"/>
              <a:defRPr/>
            </a:pPr>
            <a:r>
              <a:rPr lang="en-AU" sz="2800" b="1" dirty="0">
                <a:effectLst/>
                <a:ea typeface="Tahoma"/>
                <a:cs typeface="Tahoma"/>
              </a:rPr>
              <a:t>Russell Hogarth: 1 Votes</a:t>
            </a:r>
            <a:endParaRPr lang="en-AU" sz="2800" b="1" dirty="0">
              <a:effectLst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120" y="296206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7E0FF827-DE69-490F-B02F-3BC3B16C2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89257"/>
            <a:ext cx="10993120" cy="990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kern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2800"/>
              <a:t>This award is voted on by 1</a:t>
            </a:r>
            <a:r>
              <a:rPr lang="en-AU" sz="2800" baseline="30000"/>
              <a:t>st</a:t>
            </a:r>
            <a:r>
              <a:rPr lang="en-AU" sz="2800"/>
              <a:t> Grade Captains on a 4, 3, 2, 1 basis.</a:t>
            </a:r>
            <a:endParaRPr lang="en-AU" sz="2800" kern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kern="0"/>
              <a:t>	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2F8A891E-F826-40B2-89C5-C3C28CC9CB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600" y="2854378"/>
            <a:ext cx="3005960" cy="2998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652C42C-1BBF-005B-DCD2-7C203FAE7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1C1753-3348-7C26-7F88-D74A6B2C9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34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2459920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493" y="663705"/>
            <a:ext cx="8478198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 dirty="0"/>
              <a:t>Umpire of the Year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821551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54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5400" b="1" i="1" dirty="0"/>
              <a:t>SCOTT PEARCE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2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222" y="504719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D1598F0-7BFA-3295-0DC5-BDBEDA346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430D73-F03D-0ACD-FF65-A2C236564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35</a:t>
            </a:fld>
            <a:endParaRPr lang="en-AU" alt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A50C160-E209-BA0B-CAED-0F8F628808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691" y="230525"/>
            <a:ext cx="1881725" cy="164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9673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3FCFAFB-F614-44EE-977B-E6574CED35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2803" y="338667"/>
            <a:ext cx="8856662" cy="653398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 dirty="0"/>
              <a:t>Lord’s Taverners TAS - Spirit of Cricket Award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37B907B3-C39C-4E35-8858-7800C309E3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3123" y="1210733"/>
            <a:ext cx="10063966" cy="521546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1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1600" b="1" i="1" dirty="0"/>
              <a:t>Umpires vote after each senior game, rating clubs 0-4 on the following criteria: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1600" b="1" i="1" dirty="0"/>
          </a:p>
          <a:p>
            <a:pPr marL="514350" indent="-51435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AU" sz="3600" b="1" i="1" dirty="0"/>
              <a:t>Respect for the game</a:t>
            </a:r>
          </a:p>
          <a:p>
            <a:pPr marL="514350" indent="-51435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AU" sz="3600" b="1" i="1" dirty="0"/>
              <a:t>Respect for the opposition</a:t>
            </a:r>
          </a:p>
          <a:p>
            <a:pPr marL="514350" indent="-51435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AU" sz="3600" b="1" i="1" dirty="0"/>
              <a:t>Respect for the role of the umpire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400" b="1" i="1" dirty="0">
              <a:highlight>
                <a:srgbClr val="FFFF00"/>
              </a:highlight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1800" b="1" i="1" dirty="0">
                <a:solidFill>
                  <a:schemeClr val="tx2"/>
                </a:solidFill>
              </a:rPr>
              <a:t>PREVIOUS WINNERS (22)</a:t>
            </a:r>
            <a:endParaRPr lang="en-AU" sz="1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1800" b="1" i="1" dirty="0"/>
              <a:t>Burnie Hurricanes (6)</a:t>
            </a: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1800" b="1" i="1" dirty="0"/>
              <a:t>Devonport (4)</a:t>
            </a: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1800" b="1" i="1" dirty="0"/>
              <a:t>Latrobe (1)</a:t>
            </a: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1800" b="1" i="1" dirty="0"/>
              <a:t>Sheffield (5)</a:t>
            </a:r>
            <a:endParaRPr lang="en-AU" sz="1800" b="1" i="1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spcAft>
                <a:spcPts val="600"/>
              </a:spcAft>
              <a:buNone/>
              <a:defRPr/>
            </a:pPr>
            <a:r>
              <a:rPr lang="en-AU" sz="1800" b="1" i="1" dirty="0"/>
              <a:t>Ulverstone (4)</a:t>
            </a:r>
          </a:p>
          <a:p>
            <a:pPr algn="ctr" eaLnBrk="1" hangingPunct="1">
              <a:lnSpc>
                <a:spcPct val="80000"/>
              </a:lnSpc>
              <a:spcAft>
                <a:spcPts val="600"/>
              </a:spcAft>
              <a:buNone/>
              <a:defRPr/>
            </a:pPr>
            <a:r>
              <a:rPr lang="en-AU" sz="1800" b="1" i="1" dirty="0"/>
              <a:t>Wynyard (2)</a:t>
            </a:r>
          </a:p>
          <a:p>
            <a:pPr algn="ctr" eaLnBrk="1" hangingPunct="1">
              <a:lnSpc>
                <a:spcPct val="80000"/>
              </a:lnSpc>
              <a:spcAft>
                <a:spcPts val="600"/>
              </a:spcAft>
              <a:buNone/>
              <a:defRPr/>
            </a:pPr>
            <a:endParaRPr lang="en-AU" sz="2400" b="1" i="1" dirty="0"/>
          </a:p>
          <a:p>
            <a:pPr algn="ctr" eaLnBrk="1" hangingPunct="1">
              <a:lnSpc>
                <a:spcPct val="80000"/>
              </a:lnSpc>
              <a:spcAft>
                <a:spcPts val="600"/>
              </a:spcAft>
              <a:buNone/>
              <a:defRPr/>
            </a:pPr>
            <a:endParaRPr lang="en-AU" sz="24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4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1000" dirty="0"/>
              <a:t>	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020D2E-159D-8F0B-387F-A62CDA829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C0A9E8-ABC9-FA4B-50B3-C5F89806B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36</a:t>
            </a:fld>
            <a:endParaRPr lang="en-AU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01663F-82C5-38A7-22A6-287EB5AC0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260" y="226767"/>
            <a:ext cx="1156970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4395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93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3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93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3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3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93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1C628EC3-BBF4-466D-BCDE-314921BAF9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337" y="374729"/>
            <a:ext cx="9584995" cy="777875"/>
          </a:xfrm>
        </p:spPr>
        <p:txBody>
          <a:bodyPr/>
          <a:lstStyle/>
          <a:p>
            <a:pPr algn="l" eaLnBrk="1" hangingPunct="1">
              <a:defRPr/>
            </a:pPr>
            <a:br>
              <a:rPr lang="en-AU" sz="5000" b="1" dirty="0"/>
            </a:br>
            <a:r>
              <a:rPr lang="en-AU" sz="5000" b="1" dirty="0"/>
              <a:t>Lord’s Taverners TAS </a:t>
            </a:r>
            <a:br>
              <a:rPr lang="en-AU" sz="5000" b="1" dirty="0"/>
            </a:br>
            <a:r>
              <a:rPr lang="en-AU" sz="5000" b="1" dirty="0"/>
              <a:t>- Spirit of Cricket Award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680F6BD-F315-420F-8B50-1FD4E7094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3200" y="1581966"/>
            <a:ext cx="11988800" cy="56197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br>
              <a:rPr lang="en-AU" sz="4400" b="1" i="1" dirty="0"/>
            </a:br>
            <a:endParaRPr lang="en-AU" sz="20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4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1000" dirty="0"/>
              <a:t>	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C2D4005-64F3-48D7-8013-01C70CEB3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937" y="223724"/>
            <a:ext cx="1090725" cy="109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DE60FAD-A0A6-5B55-DE7D-3F9136946C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242141"/>
              </p:ext>
            </p:extLst>
          </p:nvPr>
        </p:nvGraphicFramePr>
        <p:xfrm>
          <a:off x="1883833" y="1859280"/>
          <a:ext cx="8424333" cy="4509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3653">
                  <a:extLst>
                    <a:ext uri="{9D8B030D-6E8A-4147-A177-3AD203B41FA5}">
                      <a16:colId xmlns:a16="http://schemas.microsoft.com/office/drawing/2014/main" val="3190885591"/>
                    </a:ext>
                  </a:extLst>
                </a:gridCol>
                <a:gridCol w="4200680">
                  <a:extLst>
                    <a:ext uri="{9D8B030D-6E8A-4147-A177-3AD203B41FA5}">
                      <a16:colId xmlns:a16="http://schemas.microsoft.com/office/drawing/2014/main" val="29515916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AU" dirty="0"/>
                        <a:t>Previous Winners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574084"/>
                  </a:ext>
                </a:extLst>
              </a:tr>
              <a:tr h="345299">
                <a:tc>
                  <a:txBody>
                    <a:bodyPr/>
                    <a:lstStyle/>
                    <a:p>
                      <a:pPr eaLnBrk="1" hangingPunct="1">
                        <a:lnSpc>
                          <a:spcPct val="80000"/>
                        </a:lnSpc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AU" sz="1600" i="1" dirty="0"/>
                        <a:t>2003/04 - Burnie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 dirty="0"/>
                        <a:t>2015/16 - Devonport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103670"/>
                  </a:ext>
                </a:extLst>
              </a:tr>
              <a:tr h="3452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 dirty="0"/>
                        <a:t>2004/05 - Ulverstone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 dirty="0"/>
                        <a:t>2016/17 - Wynyard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382880"/>
                  </a:ext>
                </a:extLst>
              </a:tr>
              <a:tr h="3452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/>
                        <a:t>2005/06 - Ulverstone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 dirty="0"/>
                        <a:t>2017/18 - Devonport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630756"/>
                  </a:ext>
                </a:extLst>
              </a:tr>
              <a:tr h="3452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/>
                        <a:t>2006/07 - Devonport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 dirty="0"/>
                        <a:t>2018/19 - Devonport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293544"/>
                  </a:ext>
                </a:extLst>
              </a:tr>
              <a:tr h="3452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/>
                        <a:t>2007/08 - Ulverstone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 dirty="0"/>
                        <a:t>2019/20 - Burnie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128208"/>
                  </a:ext>
                </a:extLst>
              </a:tr>
              <a:tr h="3452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/>
                        <a:t>2008/09 - Ulverstone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 dirty="0"/>
                        <a:t>2020/21 - Burnie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956721"/>
                  </a:ext>
                </a:extLst>
              </a:tr>
              <a:tr h="3452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/>
                        <a:t>2009/10 - Wynyard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 dirty="0"/>
                        <a:t>2021/22 - Sheffield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291745"/>
                  </a:ext>
                </a:extLst>
              </a:tr>
              <a:tr h="3452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/>
                        <a:t>2010/11 - Sheffield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2022/23 - </a:t>
                      </a:r>
                      <a:r>
                        <a:rPr lang="en-AU" sz="1600" i="1" dirty="0"/>
                        <a:t>Sheffield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243246"/>
                  </a:ext>
                </a:extLst>
              </a:tr>
              <a:tr h="3452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/>
                        <a:t>2011/12 - Latrobe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2023/24 - </a:t>
                      </a:r>
                      <a:r>
                        <a:rPr lang="en-AU" sz="1600" i="1" dirty="0"/>
                        <a:t>Sheffield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035924"/>
                  </a:ext>
                </a:extLst>
              </a:tr>
              <a:tr h="3452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/>
                        <a:t>2012/13 - Burnie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2024/25 – </a:t>
                      </a:r>
                      <a:r>
                        <a:rPr lang="en-AU" sz="1600" i="1" dirty="0"/>
                        <a:t>Sheffield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369412"/>
                  </a:ext>
                </a:extLst>
              </a:tr>
              <a:tr h="3452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/>
                        <a:t>2013/14 - Burnie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2025/26 – </a:t>
                      </a:r>
                      <a:r>
                        <a:rPr lang="en-AU" sz="1600" i="1" dirty="0"/>
                        <a:t>???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737447"/>
                  </a:ext>
                </a:extLst>
              </a:tr>
              <a:tr h="3452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i="1" dirty="0"/>
                        <a:t>2014/15 - Burnie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680148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A624C1-3D36-63AF-DCBC-416AEEBCA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D9F2B6-B504-E587-F7FC-0A181D5D8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37</a:t>
            </a:fld>
            <a:endParaRPr lang="en-AU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B0D2AE-8030-04A2-0778-49F9A2C85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000" y="125684"/>
            <a:ext cx="1156970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6714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3BD93FE6-B02C-4643-9B78-953B860C76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0580" y="315058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 dirty="0"/>
              <a:t>Lord’s Taverners TAS</a:t>
            </a:r>
            <a:br>
              <a:rPr lang="en-AU" sz="5000" b="1" dirty="0"/>
            </a:br>
            <a:r>
              <a:rPr lang="en-AU" sz="5000" b="1" dirty="0"/>
              <a:t>- Spirit of Cricket Award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5A433F8F-49E8-42A5-86BE-7E39910B9F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346199"/>
            <a:ext cx="9144000" cy="5028351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1800" b="1" i="1" dirty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4800" b="1" i="1" u="sng" dirty="0"/>
              <a:t>2025/26 RESULTS</a:t>
            </a:r>
            <a:endParaRPr lang="en-AU" sz="4800" b="1" i="1" u="sng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b="1" i="1" dirty="0">
              <a:ea typeface="Tahoma"/>
              <a:cs typeface="Tahoma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AU" dirty="0"/>
              <a:t> Devonport		2.79</a:t>
            </a:r>
            <a:endParaRPr lang="en-AU" dirty="0">
              <a:ea typeface="Tahoma"/>
              <a:cs typeface="Tahoma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AU" dirty="0"/>
              <a:t> Sheffield		2.78</a:t>
            </a:r>
            <a:endParaRPr lang="en-AU" dirty="0">
              <a:ea typeface="Tahoma"/>
              <a:cs typeface="Tahoma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AU" dirty="0"/>
              <a:t> Burnie		2.72</a:t>
            </a:r>
            <a:endParaRPr lang="en-AU" dirty="0">
              <a:ea typeface="Tahoma"/>
              <a:cs typeface="Tahoma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AU" dirty="0"/>
              <a:t> Wynyard		2.60</a:t>
            </a:r>
            <a:endParaRPr lang="en-AU" dirty="0">
              <a:ea typeface="Tahoma"/>
              <a:cs typeface="Tahoma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AU" dirty="0"/>
              <a:t> Ulverstone		2.58</a:t>
            </a:r>
            <a:endParaRPr lang="en-AU" dirty="0">
              <a:ea typeface="Tahoma"/>
              <a:cs typeface="Tahoma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AU" dirty="0"/>
              <a:t> Latrobe</a:t>
            </a:r>
            <a:r>
              <a:rPr lang="en-AU" sz="900" dirty="0"/>
              <a:t>		</a:t>
            </a:r>
            <a:r>
              <a:rPr lang="en-AU" dirty="0"/>
              <a:t>2.46</a:t>
            </a:r>
            <a:endParaRPr lang="en-AU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9466CE-A2FF-B9EB-B7E4-D66219921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E3F41C-ECCF-193F-0937-19AB8B75C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38</a:t>
            </a:fld>
            <a:endParaRPr lang="en-AU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A028E6-25AB-5C85-E71F-05DEF6B24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957" y="280987"/>
            <a:ext cx="1156970" cy="1343025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3FBC315E-2279-178B-0BD6-8D234BC872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0695" y="407136"/>
            <a:ext cx="1090725" cy="109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4191097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3BD93FE6-B02C-4643-9B78-953B860C76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8503" y="219075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br>
              <a:rPr lang="en-AU" sz="5000" b="1" dirty="0"/>
            </a:br>
            <a:r>
              <a:rPr lang="en-AU" sz="5000" b="1" dirty="0"/>
              <a:t>Lord’s Taverners TAS</a:t>
            </a:r>
            <a:br>
              <a:rPr lang="en-AU" sz="5000" b="1" dirty="0"/>
            </a:br>
            <a:r>
              <a:rPr lang="en-AU" sz="5000" b="1" dirty="0"/>
              <a:t>– Spirit of Cricket Award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5A433F8F-49E8-42A5-86BE-7E39910B9F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019175"/>
            <a:ext cx="9144000" cy="561975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1800" b="1" i="1" dirty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endParaRPr lang="en-AU" sz="4800" b="1" i="1" u="sng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800" b="1" i="1" u="sng" dirty="0"/>
              <a:t>2025/26 WINNER</a:t>
            </a:r>
            <a:endParaRPr lang="en-AU" sz="6000" b="1" i="1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600" dirty="0">
              <a:highlight>
                <a:srgbClr val="FFFF00"/>
              </a:highlight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4800" dirty="0"/>
              <a:t>DEVONPORT CRICKET CLUB</a:t>
            </a:r>
            <a:endParaRPr lang="en-AU" sz="4800" dirty="0">
              <a:ea typeface="Tahoma"/>
              <a:cs typeface="Tahoma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E21CBC-264A-C1D2-D218-E12502264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2FB913-2DBF-06E4-3D0A-F36C49154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39</a:t>
            </a:fld>
            <a:endParaRPr lang="en-AU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208C21-D563-BDDE-E4DC-D68E5910D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030" y="152400"/>
            <a:ext cx="1156970" cy="1343025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D2A3197F-28D5-BD3B-F4C5-1EB4E26179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2772" y="278549"/>
            <a:ext cx="1090725" cy="109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15C57B-F50D-2076-D684-F6B8C36AAE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540" y="3778208"/>
            <a:ext cx="2323859" cy="232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46038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F9928DF-23A6-0FE6-CCBB-95405EDA5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F2C9BC4F-D55A-EA49-8BF9-3061A26848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9525000" cy="1143000"/>
          </a:xfrm>
        </p:spPr>
        <p:txBody>
          <a:bodyPr wrap="square" anchor="ctr">
            <a:normAutofit fontScale="90000"/>
          </a:bodyPr>
          <a:lstStyle/>
          <a:p>
            <a:pPr eaLnBrk="1" hangingPunct="1">
              <a:defRPr/>
            </a:pPr>
            <a:r>
              <a:rPr lang="en-AU" sz="5000" b="1" dirty="0"/>
              <a:t>Ray Read Spirit of Cricket Award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98F937-D0F6-0048-BFFA-4819D9AAC4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5" r="13361" b="2"/>
          <a:stretch/>
        </p:blipFill>
        <p:spPr>
          <a:xfrm>
            <a:off x="1195526" y="2061839"/>
            <a:ext cx="3678315" cy="3071046"/>
          </a:xfrm>
          <a:prstGeom prst="rect">
            <a:avLst/>
          </a:prstGeom>
          <a:noFill/>
        </p:spPr>
      </p:pic>
      <p:sp>
        <p:nvSpPr>
          <p:cNvPr id="59395" name="Rectangle 3">
            <a:extLst>
              <a:ext uri="{FF2B5EF4-FFF2-40B4-BE49-F238E27FC236}">
                <a16:creationId xmlns:a16="http://schemas.microsoft.com/office/drawing/2014/main" id="{0DB07FC4-F059-3E65-CB7E-C1A1186BD8E0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 wrap="square" anchor="t">
            <a:normAutofit/>
          </a:bodyPr>
          <a:lstStyle/>
          <a:p>
            <a:pPr eaLnBrk="1" hangingPunct="1">
              <a:lnSpc>
                <a:spcPct val="90000"/>
              </a:lnSpc>
              <a:buNone/>
              <a:defRPr/>
            </a:pPr>
            <a:r>
              <a:rPr lang="en-AU" dirty="0">
                <a:effectLst/>
              </a:rPr>
              <a:t>Ray Read Spirit of Cricket Award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AU" dirty="0">
              <a:effectLst/>
            </a:endParaRP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AU" dirty="0">
                <a:effectLst/>
              </a:rPr>
              <a:t>The Ray Read Spirit of Cricket Award is to be given to an individual who has shown on-field and/or off-field actions that exemplifies the true spirit of cricket something, which Ray was very much an admirer of.</a:t>
            </a:r>
            <a:r>
              <a:rPr lang="en-AU" sz="2400" dirty="0">
                <a:effectLst/>
              </a:rPr>
              <a:t> </a:t>
            </a:r>
            <a:r>
              <a:rPr lang="en-AU" sz="2400" dirty="0"/>
              <a:t>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AU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AU" sz="24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0B8F863-61CF-EAC2-F383-B81684136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916E43-8FB1-B401-6977-B9DD57992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F1E5A9-A0DB-4BFF-A552-E0E4B82914F5}" type="slidenum">
              <a:rPr lang="en-AU" altLang="en-US" smtClean="0"/>
              <a:pPr>
                <a:defRPr/>
              </a:pPr>
              <a:t>40</a:t>
            </a:fld>
            <a:endParaRPr lang="en-AU" altLang="en-US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62B2BB08-2B21-ECC5-BAE3-B5B53C79F8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8356" y="212646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1809492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519F38D-A743-DD4D-090C-CA667FB3B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7ADB0268-406F-C3BE-1088-C482D0C4AF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8502" y="219075"/>
            <a:ext cx="10249792" cy="1156964"/>
          </a:xfrm>
        </p:spPr>
        <p:txBody>
          <a:bodyPr/>
          <a:lstStyle/>
          <a:p>
            <a:pPr eaLnBrk="1" hangingPunct="1">
              <a:defRPr/>
            </a:pPr>
            <a:r>
              <a:rPr lang="en-AU" sz="5000" b="1" dirty="0"/>
              <a:t>Ray Read Spirit of Cricket Award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4A399097-0036-D8BB-293A-7E4C74F5EE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9431" y="2301535"/>
            <a:ext cx="10249792" cy="49309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4800" dirty="0"/>
              <a:t>JACOB GRANGER (Burnie)</a:t>
            </a:r>
            <a:endParaRPr lang="en-AU" sz="40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1D11AE-953B-7BDC-A5DB-5932AE93A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6DAD29-2604-7C10-DE28-68A88CDF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41</a:t>
            </a:fld>
            <a:endParaRPr lang="en-AU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D82F51-CAC0-FD53-D183-34EEEF012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975" y="3459954"/>
            <a:ext cx="2371725" cy="2464596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C7F61625-8D83-A4D4-EEA2-41305C84B2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2955" y="190727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986356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1C628EC3-BBF4-466D-BCDE-314921BAF9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338" y="374729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3200" b="1"/>
              <a:t>Gordon Rimmer Club Championship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680F6BD-F315-420F-8B50-1FD4E7094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3200" y="1581966"/>
            <a:ext cx="11988800" cy="561975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1800" b="1" i="1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i="1"/>
              <a:t>Points earned for each team in each grade are multiplied by a weighting factor and added together to determine the Club Championship.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i="1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i="1"/>
              <a:t>The Award is named after Gordon Rimmer, a CNW Life Member and Association Secretary from 1989 – 2001.</a:t>
            </a:r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b="1" i="1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40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1000"/>
              <a:t>	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C2D4005-64F3-48D7-8013-01C70CEB3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937" y="223724"/>
            <a:ext cx="1090725" cy="109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573AA66-E267-F77E-128C-7FBB004EA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AD99DD-4808-7551-4C0A-A19916592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42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381950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1C628EC3-BBF4-466D-BCDE-314921BAF9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338" y="374729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3200" b="1"/>
              <a:t>Gordon Rimmer Club Championship </a:t>
            </a:r>
            <a:br>
              <a:rPr lang="en-AU" sz="3200" b="1"/>
            </a:br>
            <a:r>
              <a:rPr lang="en-AU" sz="3200" b="1"/>
              <a:t>– Previous Winners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680F6BD-F315-420F-8B50-1FD4E7094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3200" y="1581966"/>
            <a:ext cx="11988800" cy="56197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br>
              <a:rPr lang="en-AU" sz="4400" b="1" i="1"/>
            </a:br>
            <a:endParaRPr lang="en-AU" sz="2000" b="1" i="1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40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1000"/>
              <a:t>	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C2D4005-64F3-48D7-8013-01C70CEB3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937" y="223724"/>
            <a:ext cx="1090725" cy="109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DE60FAD-A0A6-5B55-DE7D-3F9136946C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309168"/>
              </p:ext>
            </p:extLst>
          </p:nvPr>
        </p:nvGraphicFramePr>
        <p:xfrm>
          <a:off x="1462616" y="1314450"/>
          <a:ext cx="8150225" cy="5025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6225">
                  <a:extLst>
                    <a:ext uri="{9D8B030D-6E8A-4147-A177-3AD203B41FA5}">
                      <a16:colId xmlns:a16="http://schemas.microsoft.com/office/drawing/2014/main" val="319088559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951591670"/>
                    </a:ext>
                  </a:extLst>
                </a:gridCol>
              </a:tblGrid>
              <a:tr h="35208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574084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eaLnBrk="1" hangingPunct="1">
                        <a:lnSpc>
                          <a:spcPct val="80000"/>
                        </a:lnSpc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AU" sz="1800" i="1"/>
                        <a:t>2003/04 - Devonport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/>
                        <a:t>2014/15 - Burnie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103670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/>
                        <a:t>2004/05 - Wynyard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/>
                        <a:t>2015/16 - Burnie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382880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/>
                        <a:t>2005/06 - Devonport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/>
                        <a:t>2016/17 - Burnie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630756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/>
                        <a:t>2006/07 - Ulverstone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/>
                        <a:t>2017/18 - Devonport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293544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/>
                        <a:t>2007/08 - Ulverstone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/>
                        <a:t>2018/19 - Devonport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128208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/>
                        <a:t>2008/09 - Ulverstone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/>
                        <a:t>2019/20 - Ulverstone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956721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/>
                        <a:t>2009/10 - Burnie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/>
                        <a:t>2020/21 - Burnie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291745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/>
                        <a:t>2010/11 - Ulverstone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/>
                        <a:t>2021/22 - Burnie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243246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/>
                        <a:t>2011/12 - Ulverstone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2022/23 - </a:t>
                      </a:r>
                      <a:r>
                        <a:rPr lang="en-AU" i="1"/>
                        <a:t>Latrobe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035924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/>
                        <a:t>2012/13 - Ulverstone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2023/24 - </a:t>
                      </a:r>
                      <a:r>
                        <a:rPr lang="en-AU" i="1" dirty="0"/>
                        <a:t>Sheffield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369412"/>
                  </a:ext>
                </a:extLst>
              </a:tr>
              <a:tr h="4069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i="1" dirty="0"/>
                        <a:t>2013/14 - Ulverstone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2024/25 - </a:t>
                      </a:r>
                      <a:r>
                        <a:rPr lang="en-AU" i="1" dirty="0"/>
                        <a:t>Sheffield</a:t>
                      </a:r>
                      <a:r>
                        <a:rPr lang="en-AU" dirty="0"/>
                        <a:t> </a:t>
                      </a:r>
                      <a:endParaRPr lang="en-A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737447"/>
                  </a:ext>
                </a:extLst>
              </a:tr>
              <a:tr h="5954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i="0" dirty="0"/>
                        <a:t>2025/26 - ???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068328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E9BFD8-EB11-FC9A-5913-7AF5F1499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BB4DB8-870A-FA66-EDCE-338369F2A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43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7964744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1C628EC3-BBF4-466D-BCDE-314921BAF9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338" y="374729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3200" b="1"/>
              <a:t>Gordon Rimmer Club Championship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680F6BD-F315-420F-8B50-1FD4E7094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590675"/>
            <a:ext cx="9144000" cy="5619750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b="1" i="1" u="sng" dirty="0">
                <a:solidFill>
                  <a:schemeClr val="tx2"/>
                </a:solidFill>
              </a:rPr>
              <a:t>2025/26 WINNER</a:t>
            </a:r>
            <a:endParaRPr lang="en-AU" b="1" i="1" u="sng" dirty="0">
              <a:solidFill>
                <a:schemeClr val="tx2"/>
              </a:solidFill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000" b="1" i="1" u="sng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4200" dirty="0"/>
              <a:t>SHEFFIELD CRICKET CLUB</a:t>
            </a:r>
            <a:br>
              <a:rPr lang="en-AU" sz="4800" b="1" i="1" dirty="0"/>
            </a:br>
            <a:endParaRPr lang="en-AU" sz="24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C2D4005-64F3-48D7-8013-01C70CEB3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937" y="223724"/>
            <a:ext cx="1090725" cy="109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BF520D-B319-176A-E899-925AA0101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BF5539-24D7-C7D6-030A-DFE1CC361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44</a:t>
            </a:fld>
            <a:endParaRPr lang="en-AU" alt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9D1F49D3-C1C2-4825-B072-CE6873224C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5" y="3562391"/>
            <a:ext cx="2762250" cy="246697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813151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1C628EC3-BBF4-466D-BCDE-314921BAF9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338" y="374729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3200" b="1"/>
              <a:t>Gordon Rimmer Club Championship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680F6BD-F315-420F-8B50-1FD4E7094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590675"/>
            <a:ext cx="9144000" cy="56197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1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4800" b="1" i="1" u="sng" dirty="0">
                <a:solidFill>
                  <a:schemeClr val="tx2"/>
                </a:solidFill>
              </a:rPr>
              <a:t>2025/26 RESULTS</a:t>
            </a:r>
            <a:endParaRPr lang="en-AU" sz="4800" b="1" i="1" u="sng" dirty="0">
              <a:solidFill>
                <a:schemeClr val="tx2"/>
              </a:solidFill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1600" b="1" i="1" dirty="0"/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AU" sz="3600" dirty="0"/>
              <a:t>Sheffield 		423 points</a:t>
            </a:r>
            <a:endParaRPr lang="en-AU" sz="3600" dirty="0">
              <a:ea typeface="Tahoma"/>
              <a:cs typeface="Tahoma"/>
            </a:endParaRP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AU" sz="3600" dirty="0"/>
              <a:t>Devonport 		383 points</a:t>
            </a:r>
            <a:endParaRPr lang="en-AU" sz="3600" dirty="0">
              <a:ea typeface="Tahoma"/>
              <a:cs typeface="Tahoma"/>
            </a:endParaRP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AU" sz="3600" dirty="0"/>
              <a:t>=Ulverstone / Burnie  326 points</a:t>
            </a:r>
            <a:endParaRPr lang="en-AU" sz="3600" dirty="0">
              <a:ea typeface="Tahoma"/>
              <a:cs typeface="Tahoma"/>
            </a:endParaRP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AU" sz="3600" dirty="0"/>
              <a:t>Latrobe      	273 points</a:t>
            </a:r>
            <a:endParaRPr lang="en-AU" sz="3600" dirty="0">
              <a:ea typeface="Tahoma"/>
              <a:cs typeface="Tahoma"/>
            </a:endParaRP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AU" sz="3600" dirty="0"/>
              <a:t>Wynyard          268 points</a:t>
            </a:r>
            <a:endParaRPr lang="en-AU" sz="3600" dirty="0">
              <a:ea typeface="Tahoma"/>
              <a:cs typeface="Tahoma"/>
            </a:endParaRP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defRPr/>
            </a:pPr>
            <a:endParaRPr lang="en-AU" sz="36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C2D4005-64F3-48D7-8013-01C70CEB3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937" y="223724"/>
            <a:ext cx="1090725" cy="109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2187961-EECA-03AD-18C6-76AC86BBB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F6D7CC-D91F-3554-F0C4-580932B29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45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4218829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1C628EC3-BBF4-466D-BCDE-314921BAF9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338" y="374729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3200" b="1"/>
              <a:t>CNW Players - Greater Northern Raiders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680F6BD-F315-420F-8B50-1FD4E7094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2359" y="1358096"/>
            <a:ext cx="10405641" cy="5852329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/>
          </a:p>
          <a:p>
            <a:pPr marL="0" indent="0"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400" b="1" i="1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C2D4005-64F3-48D7-8013-01C70CEB3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937" y="223724"/>
            <a:ext cx="1090725" cy="109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BF520D-B319-176A-E899-925AA0101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BF5539-24D7-C7D6-030A-DFE1CC361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46</a:t>
            </a:fld>
            <a:endParaRPr lang="en-AU" alt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FAF5B44-3968-DF3B-0E2D-E672DB4005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241705"/>
              </p:ext>
            </p:extLst>
          </p:nvPr>
        </p:nvGraphicFramePr>
        <p:xfrm>
          <a:off x="285750" y="1358096"/>
          <a:ext cx="1038225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6437">
                  <a:extLst>
                    <a:ext uri="{9D8B030D-6E8A-4147-A177-3AD203B41FA5}">
                      <a16:colId xmlns:a16="http://schemas.microsoft.com/office/drawing/2014/main" val="1350520909"/>
                    </a:ext>
                  </a:extLst>
                </a:gridCol>
                <a:gridCol w="5175813">
                  <a:extLst>
                    <a:ext uri="{9D8B030D-6E8A-4147-A177-3AD203B41FA5}">
                      <a16:colId xmlns:a16="http://schemas.microsoft.com/office/drawing/2014/main" val="3851928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Men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Women (8)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99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/>
                        <a:t>Eli Sheean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April Allison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21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/>
                        <a:t>Toby Hutton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Hayley Marshall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37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b="0" i="0" u="none" strike="noStrike" noProof="0">
                          <a:solidFill>
                            <a:srgbClr val="8C0000"/>
                          </a:solidFill>
                          <a:latin typeface="Tahoma"/>
                          <a:ea typeface="Tahoma"/>
                          <a:cs typeface="Tahoma"/>
                        </a:rPr>
                        <a:t>Sam Omahony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Montana Bradley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715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/>
                        <a:t>Brayden DeVries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Chloe Casey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357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Payton Fulton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54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Payton Stewart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366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Hannah Magor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47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Tayla Wigg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90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448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602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574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9730729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1C628EC3-BBF4-466D-BCDE-314921BAF9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338" y="374729"/>
            <a:ext cx="958703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3200" b="1"/>
              <a:t>CNW Players – Tasmanian Representatives</a:t>
            </a:r>
            <a:endParaRPr lang="en-AU" sz="3200" b="1">
              <a:ea typeface="Tahoma"/>
              <a:cs typeface="Tahoma"/>
            </a:endParaRP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680F6BD-F315-420F-8B50-1FD4E7094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2359" y="1358096"/>
            <a:ext cx="10405641" cy="5852329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br>
              <a:rPr lang="en-AU" sz="4800" b="1" i="1"/>
            </a:br>
            <a:endParaRPr lang="en-AU" sz="2400" b="1" i="1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C2D4005-64F3-48D7-8013-01C70CEB3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937" y="223724"/>
            <a:ext cx="1090725" cy="109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BF520D-B319-176A-E899-925AA0101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BF5539-24D7-C7D6-030A-DFE1CC361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47</a:t>
            </a:fld>
            <a:endParaRPr lang="en-AU" alt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FAF5B44-3968-DF3B-0E2D-E672DB4005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449629"/>
              </p:ext>
            </p:extLst>
          </p:nvPr>
        </p:nvGraphicFramePr>
        <p:xfrm>
          <a:off x="615863" y="1273479"/>
          <a:ext cx="10051434" cy="4227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5717">
                  <a:extLst>
                    <a:ext uri="{9D8B030D-6E8A-4147-A177-3AD203B41FA5}">
                      <a16:colId xmlns:a16="http://schemas.microsoft.com/office/drawing/2014/main" val="1350520909"/>
                    </a:ext>
                  </a:extLst>
                </a:gridCol>
                <a:gridCol w="5025717">
                  <a:extLst>
                    <a:ext uri="{9D8B030D-6E8A-4147-A177-3AD203B41FA5}">
                      <a16:colId xmlns:a16="http://schemas.microsoft.com/office/drawing/2014/main" val="3851928864"/>
                    </a:ext>
                  </a:extLst>
                </a:gridCol>
              </a:tblGrid>
              <a:tr h="375772">
                <a:tc>
                  <a:txBody>
                    <a:bodyPr/>
                    <a:lstStyle/>
                    <a:p>
                      <a:r>
                        <a:rPr lang="en-AU" dirty="0"/>
                        <a:t>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WOMEN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994382"/>
                  </a:ext>
                </a:extLst>
              </a:tr>
              <a:tr h="657602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AU" sz="1800" b="0" i="0" u="none" strike="noStrike" noProof="0" dirty="0">
                          <a:solidFill>
                            <a:srgbClr val="8C0000"/>
                          </a:solidFill>
                          <a:latin typeface="Tahoma"/>
                          <a:ea typeface="Tahoma"/>
                          <a:cs typeface="Tahoma"/>
                        </a:rPr>
                        <a:t>Chloe Casey – Women's Under 16s, 19s and Tasmanian Second XI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211960"/>
                  </a:ext>
                </a:extLst>
              </a:tr>
              <a:tr h="375772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Montana Bradley – Tasmanian Second XI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370893"/>
                  </a:ext>
                </a:extLst>
              </a:tr>
              <a:tr h="657602">
                <a:tc>
                  <a:txBody>
                    <a:bodyPr/>
                    <a:lstStyle/>
                    <a:p>
                      <a:endParaRPr lang="en-AU"/>
                    </a:p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715008"/>
                  </a:ext>
                </a:extLst>
              </a:tr>
              <a:tr h="657602">
                <a:tc>
                  <a:txBody>
                    <a:bodyPr/>
                    <a:lstStyle/>
                    <a:p>
                      <a:endParaRPr lang="en-AU"/>
                    </a:p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357595"/>
                  </a:ext>
                </a:extLst>
              </a:tr>
              <a:tr h="375772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545891"/>
                  </a:ext>
                </a:extLst>
              </a:tr>
              <a:tr h="375772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366261"/>
                  </a:ext>
                </a:extLst>
              </a:tr>
              <a:tr h="375772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475069"/>
                  </a:ext>
                </a:extLst>
              </a:tr>
              <a:tr h="375772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903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23141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9DBF9-1550-532F-DCA9-946A4A394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0BED4-3B34-849B-3F1A-D8E786741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/>
              <a:t>CNW Sponsors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EBAE39-78E0-EEC7-8DC9-6D1647A65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AU"/>
          </a:p>
          <a:p>
            <a:pPr lvl="1"/>
            <a:endParaRPr lang="en-AU"/>
          </a:p>
          <a:p>
            <a:endParaRPr lang="en-AU"/>
          </a:p>
        </p:txBody>
      </p:sp>
      <p:pic>
        <p:nvPicPr>
          <p:cNvPr id="4" name="Picture 41">
            <a:extLst>
              <a:ext uri="{FF2B5EF4-FFF2-40B4-BE49-F238E27FC236}">
                <a16:creationId xmlns:a16="http://schemas.microsoft.com/office/drawing/2014/main" id="{19B7EF0C-4309-CCD3-AF55-F60C22203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025" y="65882"/>
            <a:ext cx="1238250" cy="130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2009BB-09E4-A13D-57BB-E1100BDA18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" y="1372657"/>
            <a:ext cx="8158759" cy="145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2645B1-7E83-2473-603D-E712AAF7AB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7" y="3006193"/>
            <a:ext cx="2250507" cy="145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5A7371-CB3D-9D09-09AD-2D8CB2B512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383" y="4832186"/>
            <a:ext cx="2641600" cy="1154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B432BE-BE10-5DFB-9FEA-AF440BC455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089" y="3030537"/>
            <a:ext cx="2461992" cy="128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689077-27EB-0D73-3A5B-EC68BB035B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30" y="3060299"/>
            <a:ext cx="2681470" cy="1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783E4A-BF63-F8C3-88A4-F31F5F6BD7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7" y="4722485"/>
            <a:ext cx="2359364" cy="125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FBC191-CB93-AA8A-6E56-99202BD10A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527" y="4487068"/>
            <a:ext cx="2632584" cy="14488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AB5C39-AE48-66B1-35AC-2159F65ED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2024/25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9BCAB9F6-92DD-95ED-8D03-8D082F16D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48</a:t>
            </a:fld>
            <a:endParaRPr lang="en-AU" alt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5EB148E-B2F3-6D25-1123-775D9DB11F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549" y="1773120"/>
            <a:ext cx="2859269" cy="14814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777A496-33BB-56F3-FD13-ED1D02DDA8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497" y="4510483"/>
            <a:ext cx="2681471" cy="14509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DF80234-8C5E-F3DE-DDAD-79FF6F08D0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517" y="3397851"/>
            <a:ext cx="2815332" cy="117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99357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18BDE3ED-DD20-4BEF-B009-28A8949D7A9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27163" y="4612639"/>
            <a:ext cx="9036050" cy="17367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AU" sz="4400" b="1" i="1"/>
              <a:t>CRICKET NORTH-WEST </a:t>
            </a:r>
            <a:br>
              <a:rPr lang="en-AU" sz="4400" b="1" i="1"/>
            </a:br>
            <a:r>
              <a:rPr lang="en-AU" sz="4400" b="1" i="1"/>
              <a:t>WOMEN’S 1</a:t>
            </a:r>
            <a:r>
              <a:rPr lang="en-AU" sz="4400" b="1" i="1" baseline="30000"/>
              <a:t>ST</a:t>
            </a:r>
            <a:r>
              <a:rPr lang="en-AU" sz="4400" b="1" i="1"/>
              <a:t> GRADE</a:t>
            </a:r>
            <a:br>
              <a:rPr lang="en-AU" sz="4400" b="1" i="1"/>
            </a:br>
            <a:r>
              <a:rPr lang="en-AU" sz="4400" b="1" i="1"/>
              <a:t> AWARD WINNERS</a:t>
            </a:r>
            <a:br>
              <a:rPr lang="en-AU" sz="4400" b="1" i="1"/>
            </a:br>
            <a:r>
              <a:rPr lang="en-AU" sz="4400" b="1" i="1"/>
              <a:t>2025/26</a:t>
            </a:r>
          </a:p>
        </p:txBody>
      </p:sp>
      <p:pic>
        <p:nvPicPr>
          <p:cNvPr id="5123" name="Picture 4" descr="Cricket North West Logo small">
            <a:extLst>
              <a:ext uri="{FF2B5EF4-FFF2-40B4-BE49-F238E27FC236}">
                <a16:creationId xmlns:a16="http://schemas.microsoft.com/office/drawing/2014/main" id="{5D66ABA7-EBC7-4D02-9942-45DC49EF0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2702" y="455629"/>
            <a:ext cx="1818322" cy="162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ricket North West Logo small">
            <a:extLst>
              <a:ext uri="{FF2B5EF4-FFF2-40B4-BE49-F238E27FC236}">
                <a16:creationId xmlns:a16="http://schemas.microsoft.com/office/drawing/2014/main" id="{CFA7596E-1483-436F-B482-72BAF98F3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88" y="430753"/>
            <a:ext cx="1818322" cy="162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5424DD1-EF0C-A114-0775-9C2D12D07C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430753"/>
            <a:ext cx="5276850" cy="162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849272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1072" y="665136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4800" b="1"/>
              <a:t>Women’s 1</a:t>
            </a:r>
            <a:r>
              <a:rPr lang="en-AU" sz="4800" b="1" baseline="30000"/>
              <a:t>st</a:t>
            </a:r>
            <a:r>
              <a:rPr lang="en-AU" sz="4800" b="1"/>
              <a:t> Grade Premiers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33602" y="1310794"/>
            <a:ext cx="7323909" cy="1182801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b="1" i="1" dirty="0">
                <a:ea typeface="Tahoma"/>
                <a:cs typeface="Tahoma"/>
              </a:rPr>
              <a:t>SHEFFIELD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858" y="489163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3F8C02-F3CB-6B02-140E-28D648A28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A5FC45-2E11-5920-7CF7-0A1A275AE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50</a:t>
            </a:fld>
            <a:endParaRPr lang="en-AU" altLang="en-US"/>
          </a:p>
        </p:txBody>
      </p:sp>
      <p:pic>
        <p:nvPicPr>
          <p:cNvPr id="4" name="Picture 3" descr="May be an image of text that says &quot;(٨) CRICKET CRICKETNORTHWEST NORTH WEST FEMALE FIRST GRADE 2025-26 PREMIERS K AINET&quot;">
            <a:extLst>
              <a:ext uri="{FF2B5EF4-FFF2-40B4-BE49-F238E27FC236}">
                <a16:creationId xmlns:a16="http://schemas.microsoft.com/office/drawing/2014/main" id="{BD4BCDEA-840F-9C19-0181-B7B5EDA8D5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3009" y="2494767"/>
            <a:ext cx="6156421" cy="370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961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492" y="663705"/>
            <a:ext cx="9408607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/>
              <a:t>Women’s 1</a:t>
            </a:r>
            <a:r>
              <a:rPr lang="en-AU" sz="5000" b="1" baseline="30000"/>
              <a:t>st</a:t>
            </a:r>
            <a:r>
              <a:rPr lang="en-AU" sz="5000" b="1"/>
              <a:t> Grade </a:t>
            </a:r>
            <a:br>
              <a:rPr lang="en-AU" sz="5000" b="1"/>
            </a:br>
            <a:r>
              <a:rPr lang="en-AU" sz="5000" b="1"/>
              <a:t>- Batting Award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434503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200" b="1" cap="all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b="1" cap="all" dirty="0"/>
              <a:t>MONTANA BRADLEY </a:t>
            </a:r>
            <a:r>
              <a:rPr lang="en-AU" sz="4200" dirty="0"/>
              <a:t>(Wynyard)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dirty="0"/>
              <a:t>308 runs @ 308, HS: 64*</a:t>
            </a:r>
            <a:endParaRPr lang="en-AU" dirty="0">
              <a:ea typeface="Tahoma"/>
              <a:cs typeface="Tahoma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222" y="504719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DFEC0E-9C9E-DEE7-AA28-3AF419C45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E8D2FB-9FA4-0344-BF32-B094C1F0C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51</a:t>
            </a:fld>
            <a:endParaRPr lang="en-AU" altLang="en-US"/>
          </a:p>
        </p:txBody>
      </p:sp>
      <p:pic>
        <p:nvPicPr>
          <p:cNvPr id="6" name="Picture 4" descr="No photo description available.">
            <a:extLst>
              <a:ext uri="{FF2B5EF4-FFF2-40B4-BE49-F238E27FC236}">
                <a16:creationId xmlns:a16="http://schemas.microsoft.com/office/drawing/2014/main" id="{98E06403-FA11-8D4A-8593-A394895ED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771" y="3731309"/>
            <a:ext cx="2244581" cy="220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5282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492" y="663705"/>
            <a:ext cx="9370507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/>
              <a:t>Women’s 1</a:t>
            </a:r>
            <a:r>
              <a:rPr lang="en-AU" sz="5000" b="1" baseline="30000"/>
              <a:t>st</a:t>
            </a:r>
            <a:r>
              <a:rPr lang="en-AU" sz="5000" b="1"/>
              <a:t> Grade </a:t>
            </a:r>
            <a:br>
              <a:rPr lang="en-AU" sz="5000" b="1"/>
            </a:br>
            <a:r>
              <a:rPr lang="en-AU" sz="5000" b="1"/>
              <a:t>- Bowling Award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821551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b="1" dirty="0"/>
              <a:t>KAHLA SUMMERS</a:t>
            </a:r>
            <a:r>
              <a:rPr lang="en-AU" sz="4200" dirty="0"/>
              <a:t> (Sheffield)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dirty="0"/>
              <a:t>12 wickets @ 11.92, BB: 4/9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222" y="504719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D2B8AA-9DA9-2BD2-1F2B-88243FDC9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5E88D-3605-43FC-C49D-56B85710E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52</a:t>
            </a:fld>
            <a:endParaRPr lang="en-AU" altLang="en-US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16E0F649-376E-E7B2-67DA-C3EE23C172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444" y="3689623"/>
            <a:ext cx="2396479" cy="239647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315266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493" y="663705"/>
            <a:ext cx="8478198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/>
              <a:t>Women’s 1</a:t>
            </a:r>
            <a:r>
              <a:rPr lang="en-AU" sz="5000" b="1" baseline="30000"/>
              <a:t>st</a:t>
            </a:r>
            <a:r>
              <a:rPr lang="en-AU" sz="5000" b="1"/>
              <a:t> Grade – Fielding Award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-78377" y="1821551"/>
            <a:ext cx="12270377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b="1" dirty="0"/>
              <a:t>SAMANTHA HARDY </a:t>
            </a:r>
            <a:r>
              <a:rPr lang="en-AU" sz="4200" dirty="0"/>
              <a:t>(Sheffield) </a:t>
            </a:r>
            <a:endParaRPr lang="en-AU" sz="4200" dirty="0">
              <a:ea typeface="Tahoma"/>
              <a:cs typeface="Tahoma"/>
            </a:endParaRPr>
          </a:p>
          <a:p>
            <a:pPr marL="571500" indent="-571500" algn="ctr" eaLnBrk="1" hangingPunct="1">
              <a:lnSpc>
                <a:spcPct val="80000"/>
              </a:lnSpc>
              <a:buFont typeface="Calibri" panose="05000000000000000000" pitchFamily="2" charset="2"/>
              <a:buChar char="-"/>
              <a:defRPr/>
            </a:pPr>
            <a:r>
              <a:rPr lang="en-AU" sz="4200" dirty="0"/>
              <a:t>11 dismissals </a:t>
            </a:r>
            <a:endParaRPr lang="en-AU" sz="4200" dirty="0">
              <a:ea typeface="Tahoma"/>
              <a:cs typeface="Tahoma"/>
            </a:endParaRPr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r>
              <a:rPr lang="en-AU" sz="4200" dirty="0"/>
              <a:t>– 4 catches and 7 stumpings</a:t>
            </a:r>
            <a:endParaRPr lang="en-US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801" y="342873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E5EC16-C8F6-E3EA-6B20-E90EE4DED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6A816C-32D2-0068-2C43-98C39FDF8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53</a:t>
            </a:fld>
            <a:endParaRPr lang="en-AU" altLang="en-US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AEBDC5E0-8DC5-1D22-16B5-E4311EB556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637" y="4232417"/>
            <a:ext cx="1895438" cy="190587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164995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743B6F5-B762-7601-D4D7-FED482CAD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9AEAFD5B-BF50-F638-8BD2-F5D5FE743B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03388" y="260351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 dirty="0"/>
              <a:t>Mel </a:t>
            </a:r>
            <a:r>
              <a:rPr lang="en-AU" sz="5000" b="1" dirty="0" err="1"/>
              <a:t>Scolyer</a:t>
            </a:r>
            <a:r>
              <a:rPr lang="en-AU" sz="5000" b="1" dirty="0"/>
              <a:t> Medal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6C8B32AE-C690-3AFF-DD1F-2A619DFA61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019175"/>
            <a:ext cx="9144000" cy="5619750"/>
          </a:xfrm>
        </p:spPr>
        <p:txBody>
          <a:bodyPr/>
          <a:lstStyle/>
          <a:p>
            <a:pPr indent="0" eaLnBrk="1" hangingPunct="1">
              <a:lnSpc>
                <a:spcPct val="80000"/>
              </a:lnSpc>
              <a:buNone/>
              <a:defRPr/>
            </a:pPr>
            <a:endParaRPr lang="en-AU" i="1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i="1" dirty="0"/>
              <a:t>The Mel </a:t>
            </a:r>
            <a:r>
              <a:rPr lang="en-AU" i="1" dirty="0" err="1"/>
              <a:t>Scolyer</a:t>
            </a:r>
            <a:r>
              <a:rPr lang="en-AU" i="1" dirty="0"/>
              <a:t> Medal recognises the competition’s best local Women’s Under-21 player.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AU" i="1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i="1" dirty="0"/>
              <a:t>The highest finishing Under-21 Woman from Player of the Year voting.  </a:t>
            </a:r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 dirty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 dirty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 dirty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 dirty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 dirty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2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2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12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0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4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1000" dirty="0"/>
              <a:t>	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</p:txBody>
      </p:sp>
      <p:pic>
        <p:nvPicPr>
          <p:cNvPr id="199685" name="Picture 15" descr="Cricket North West Logo small">
            <a:extLst>
              <a:ext uri="{FF2B5EF4-FFF2-40B4-BE49-F238E27FC236}">
                <a16:creationId xmlns:a16="http://schemas.microsoft.com/office/drawing/2014/main" id="{B53940EB-DB87-9211-C9EB-0B894FEEF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9438" y="128588"/>
            <a:ext cx="116205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3FCF98-21BC-57F2-BF8C-75D3355C9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386975-25CB-666D-D9B7-EAD52F20A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54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971170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582C6BA-27D8-EC87-C268-DC6182CF3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937F3287-E720-A770-ED0C-D2DA4F24C1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03388" y="260351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 dirty="0"/>
              <a:t>Mel </a:t>
            </a:r>
            <a:r>
              <a:rPr lang="en-AU" sz="5000" b="1" dirty="0" err="1"/>
              <a:t>Scolyer</a:t>
            </a:r>
            <a:r>
              <a:rPr lang="en-AU" sz="5000" b="1" dirty="0"/>
              <a:t> Medal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BCC8B385-A25D-8606-34A9-E7D976652A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5015" y="1038226"/>
            <a:ext cx="9973408" cy="561975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2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12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4400" b="1" i="1" u="sng" dirty="0">
                <a:solidFill>
                  <a:schemeClr val="tx2"/>
                </a:solidFill>
              </a:rPr>
              <a:t>2025/26 Votes</a:t>
            </a:r>
            <a:endParaRPr lang="en-AU" sz="4400" b="1" i="1" u="sng" dirty="0">
              <a:solidFill>
                <a:schemeClr val="tx2"/>
              </a:solidFill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0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1000" dirty="0"/>
              <a:t>	</a:t>
            </a:r>
            <a:endParaRPr lang="en-AU" sz="1000" dirty="0">
              <a:ea typeface="Tahoma"/>
              <a:cs typeface="Tahoma"/>
            </a:endParaRPr>
          </a:p>
          <a:p>
            <a:pPr marL="514350" indent="-514350">
              <a:buFont typeface="+mj-lt"/>
              <a:buAutoNum type="arabicPeriod"/>
            </a:pPr>
            <a:r>
              <a:rPr lang="en-AU" sz="4000" b="1" dirty="0">
                <a:effectLst/>
              </a:rPr>
              <a:t>Payton Fulton (Latrobe)</a:t>
            </a:r>
            <a:r>
              <a:rPr lang="en-AU" b="1" dirty="0">
                <a:effectLst/>
              </a:rPr>
              <a:t>: 12 Votes</a:t>
            </a:r>
            <a:endParaRPr lang="en-AU" dirty="0">
              <a:effectLst/>
            </a:endParaRPr>
          </a:p>
          <a:p>
            <a:pPr marL="514350" indent="-514350">
              <a:buFont typeface="+mj-lt"/>
              <a:buAutoNum type="arabicPeriod"/>
            </a:pPr>
            <a:r>
              <a:rPr lang="en-AU" b="1" dirty="0">
                <a:effectLst/>
                <a:ea typeface="Tahoma"/>
                <a:cs typeface="Tahoma"/>
              </a:rPr>
              <a:t>Payton Stewart (Wynyard): 4 Votes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>
                <a:effectLst/>
                <a:ea typeface="Tahoma"/>
                <a:cs typeface="Tahoma"/>
              </a:rPr>
              <a:t>Ursula Poole (Wynyard): 3 Votes</a:t>
            </a:r>
          </a:p>
          <a:p>
            <a:pPr marL="514350" indent="-514350">
              <a:buFont typeface="+mj-lt"/>
              <a:buAutoNum type="arabicPeriod"/>
            </a:pPr>
            <a:r>
              <a:rPr lang="en-AU" b="1" dirty="0">
                <a:effectLst/>
                <a:ea typeface="Tahoma"/>
                <a:cs typeface="Tahoma"/>
              </a:rPr>
              <a:t>Chloe Casey (Devonport), Kalea Leary (Wynyard), Talia Bartlett (Devonport): 2 Votes </a:t>
            </a:r>
          </a:p>
          <a:p>
            <a:pPr marL="514350" indent="-514350">
              <a:buFont typeface="+mj-lt"/>
              <a:buAutoNum type="arabicPeriod"/>
            </a:pPr>
            <a:endParaRPr lang="en-AU" sz="2800" dirty="0"/>
          </a:p>
        </p:txBody>
      </p:sp>
      <p:pic>
        <p:nvPicPr>
          <p:cNvPr id="199685" name="Picture 15" descr="Cricket North West Logo small">
            <a:extLst>
              <a:ext uri="{FF2B5EF4-FFF2-40B4-BE49-F238E27FC236}">
                <a16:creationId xmlns:a16="http://schemas.microsoft.com/office/drawing/2014/main" id="{A9453603-D261-DEEC-0C26-F53C9B551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247" y="128588"/>
            <a:ext cx="116205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6410B70-7767-F81D-7FE8-25F8C6A09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595B32-9762-8BCD-8EA6-A5A201EFF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55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0269273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D9A1C2E-DC36-5041-2823-1C479870C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0155B935-02BA-4E8D-6E83-9494DC4875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07055" y="527048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 dirty="0"/>
              <a:t>Mel </a:t>
            </a:r>
            <a:r>
              <a:rPr lang="en-AU" sz="5000" b="1" dirty="0" err="1"/>
              <a:t>Scolyer</a:t>
            </a:r>
            <a:r>
              <a:rPr lang="en-AU" sz="5000" b="1" dirty="0"/>
              <a:t> Medal </a:t>
            </a:r>
            <a:br>
              <a:rPr lang="en-AU" sz="5000" b="1" dirty="0"/>
            </a:br>
            <a:r>
              <a:rPr lang="en-AU" sz="5000" b="1" dirty="0"/>
              <a:t>– 2025/26 Winner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471BA202-7756-1A89-7C7B-640EA32D4D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5015" y="1038226"/>
            <a:ext cx="9973408" cy="561975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2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12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0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000" b="1" i="1" dirty="0"/>
          </a:p>
          <a:p>
            <a:pPr marL="0" indent="0" algn="ctr">
              <a:buNone/>
            </a:pPr>
            <a:r>
              <a:rPr lang="en-AU" sz="5400" b="1" dirty="0">
                <a:effectLst/>
              </a:rPr>
              <a:t>PAYTON FULTON </a:t>
            </a:r>
            <a:r>
              <a:rPr lang="en-AU" sz="4400" b="1" dirty="0">
                <a:effectLst/>
              </a:rPr>
              <a:t>(Latrobe) </a:t>
            </a:r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2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</p:txBody>
      </p:sp>
      <p:pic>
        <p:nvPicPr>
          <p:cNvPr id="199685" name="Picture 15" descr="Cricket North West Logo small">
            <a:extLst>
              <a:ext uri="{FF2B5EF4-FFF2-40B4-BE49-F238E27FC236}">
                <a16:creationId xmlns:a16="http://schemas.microsoft.com/office/drawing/2014/main" id="{646202D1-3160-AEA2-2898-C6F5393B1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438" y="152400"/>
            <a:ext cx="116205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C019099-EE3F-E637-B358-17BEDE715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113958-CDBB-5248-60F2-C5B288606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56</a:t>
            </a:fld>
            <a:endParaRPr lang="en-AU" altLang="en-US"/>
          </a:p>
        </p:txBody>
      </p:sp>
      <p:pic>
        <p:nvPicPr>
          <p:cNvPr id="4" name="Picture 3" descr="Latrobe Demons Cricket Club | Latrobe TAS">
            <a:extLst>
              <a:ext uri="{FF2B5EF4-FFF2-40B4-BE49-F238E27FC236}">
                <a16:creationId xmlns:a16="http://schemas.microsoft.com/office/drawing/2014/main" id="{D3220563-DA23-8B4B-6978-B2D22E6C9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079" y="3651358"/>
            <a:ext cx="2300613" cy="23414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45444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1168" y="425580"/>
            <a:ext cx="918953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/>
              <a:t>Women’s 1</a:t>
            </a:r>
            <a:r>
              <a:rPr lang="en-AU" sz="5000" b="1" baseline="30000"/>
              <a:t>st</a:t>
            </a:r>
            <a:r>
              <a:rPr lang="en-AU" sz="5000" b="1"/>
              <a:t> Grade </a:t>
            </a:r>
            <a:br>
              <a:rPr lang="en-AU" sz="5000" b="1"/>
            </a:br>
            <a:r>
              <a:rPr lang="en-AU" sz="5000" b="1"/>
              <a:t>- Player of the Year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222" y="1695054"/>
            <a:ext cx="12092778" cy="446171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b="1" i="1" u="sng" dirty="0">
                <a:solidFill>
                  <a:schemeClr val="tx2"/>
                </a:solidFill>
              </a:rPr>
              <a:t>Leaderboard: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AU" sz="600" b="1" i="1" u="sng" dirty="0"/>
          </a:p>
          <a:p>
            <a:pPr marL="514350" indent="-514350" eaLnBrk="1" hangingPunct="1">
              <a:lnSpc>
                <a:spcPct val="80000"/>
              </a:lnSpc>
              <a:buAutoNum type="arabicPeriod"/>
              <a:defRPr/>
            </a:pPr>
            <a:r>
              <a:rPr lang="en-AU" sz="4000" b="1" dirty="0"/>
              <a:t>Montana Bradely (Wynyard), Georgia King (Sheffield)  </a:t>
            </a:r>
            <a:r>
              <a:rPr lang="en-AU" b="1" dirty="0"/>
              <a:t>– 17 votes</a:t>
            </a:r>
          </a:p>
          <a:p>
            <a:pPr marL="514350" indent="-514350" eaLnBrk="1" hangingPunct="1">
              <a:lnSpc>
                <a:spcPct val="80000"/>
              </a:lnSpc>
              <a:buAutoNum type="arabicPeriod"/>
              <a:defRPr/>
            </a:pPr>
            <a:r>
              <a:rPr lang="en-AU" sz="2800" b="1" dirty="0">
                <a:ea typeface="Tahoma"/>
                <a:cs typeface="Tahoma"/>
              </a:rPr>
              <a:t>Payton Fulton (Latrobe) – 12 votes</a:t>
            </a:r>
          </a:p>
          <a:p>
            <a:pPr marL="514350" indent="-514350" eaLnBrk="1" hangingPunct="1">
              <a:lnSpc>
                <a:spcPct val="80000"/>
              </a:lnSpc>
              <a:buAutoNum type="arabicPeriod"/>
              <a:defRPr/>
            </a:pPr>
            <a:r>
              <a:rPr lang="en-AU" sz="2800" b="1" dirty="0">
                <a:ea typeface="Tahoma"/>
                <a:cs typeface="Tahoma"/>
              </a:rPr>
              <a:t>Martina Steven (Devonport) – 11 votes</a:t>
            </a:r>
          </a:p>
          <a:p>
            <a:pPr marL="514350" indent="-514350" eaLnBrk="1" hangingPunct="1">
              <a:lnSpc>
                <a:spcPct val="80000"/>
              </a:lnSpc>
              <a:buAutoNum type="arabicPeriod"/>
              <a:defRPr/>
            </a:pPr>
            <a:r>
              <a:rPr lang="en-AU" sz="2800" b="1" dirty="0">
                <a:ea typeface="Tahoma"/>
                <a:cs typeface="Tahoma"/>
              </a:rPr>
              <a:t>Georgia Anderson (Sheffield) – 8 votes </a:t>
            </a:r>
          </a:p>
          <a:p>
            <a:pPr marL="514350" indent="-514350" eaLnBrk="1" hangingPunct="1">
              <a:lnSpc>
                <a:spcPct val="80000"/>
              </a:lnSpc>
              <a:buAutoNum type="arabicPeriod"/>
              <a:defRPr/>
            </a:pPr>
            <a:r>
              <a:rPr lang="en-AU" sz="2800" b="1" dirty="0">
                <a:ea typeface="Tahoma"/>
                <a:cs typeface="Tahoma"/>
              </a:rPr>
              <a:t>April Allison (Wynyard) – 7 votes</a:t>
            </a:r>
          </a:p>
          <a:p>
            <a:pPr marL="514350" indent="-514350" eaLnBrk="1" hangingPunct="1">
              <a:lnSpc>
                <a:spcPct val="80000"/>
              </a:lnSpc>
              <a:buAutoNum type="arabicPeriod"/>
              <a:defRPr/>
            </a:pPr>
            <a:r>
              <a:rPr lang="en-AU" sz="2800" b="1" dirty="0">
                <a:ea typeface="Tahoma"/>
                <a:cs typeface="Tahoma"/>
              </a:rPr>
              <a:t>Kahla Summers (Sheffield), Samantha Hardy (Sheffield) – 6 votes</a:t>
            </a:r>
          </a:p>
          <a:p>
            <a:pPr marL="514350" indent="-514350" eaLnBrk="1" hangingPunct="1">
              <a:lnSpc>
                <a:spcPct val="80000"/>
              </a:lnSpc>
              <a:buAutoNum type="arabicPeriod"/>
              <a:defRPr/>
            </a:pPr>
            <a:r>
              <a:rPr lang="en-AU" sz="2800" b="1" dirty="0">
                <a:ea typeface="Tahoma"/>
                <a:cs typeface="Tahoma"/>
              </a:rPr>
              <a:t>Kate Chaplin (Latrobe) – 5 votes </a:t>
            </a: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222" y="504719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FE67F6-D742-7988-3729-35C60F3C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78EFF1-1212-48D5-4800-45B59F3B0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57</a:t>
            </a:fld>
            <a:endParaRPr lang="en-AU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147655-4C92-0DBD-878C-761B3A4FA6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248" y="346126"/>
            <a:ext cx="2876550" cy="1257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9122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493" y="663705"/>
            <a:ext cx="938003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/>
              <a:t>Women’s 1</a:t>
            </a:r>
            <a:r>
              <a:rPr lang="en-AU" sz="5000" b="1" baseline="30000"/>
              <a:t>st</a:t>
            </a:r>
            <a:r>
              <a:rPr lang="en-AU" sz="5000" b="1"/>
              <a:t> Grade </a:t>
            </a:r>
            <a:br>
              <a:rPr lang="en-AU" sz="5000" b="1"/>
            </a:br>
            <a:r>
              <a:rPr lang="en-AU" sz="5000" b="1"/>
              <a:t>- Player of the Year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603424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400" b="1" dirty="0"/>
              <a:t>GEORGIA KING (Sheffield) &amp; </a:t>
            </a: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400" b="1" dirty="0"/>
              <a:t>MONTANA BRADLEY (Wynyard)</a:t>
            </a: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222" y="504719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54876E-33E6-0502-27F3-E24D1AAE4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9D4B7B-3C22-8B76-CC55-4CF5311A2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58</a:t>
            </a:fld>
            <a:endParaRPr lang="en-AU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A82145-6A41-AE5F-F8CB-BEAAFE28FF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639" y="346124"/>
            <a:ext cx="287655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4" descr="No photo description available.">
            <a:extLst>
              <a:ext uri="{FF2B5EF4-FFF2-40B4-BE49-F238E27FC236}">
                <a16:creationId xmlns:a16="http://schemas.microsoft.com/office/drawing/2014/main" id="{87F016EA-6CDC-1B68-620B-6FAE97135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889" y="4198043"/>
            <a:ext cx="1809484" cy="159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1AA4117-A1E7-46C0-13BD-4C1FB08BBF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226" y="4201102"/>
            <a:ext cx="1571849" cy="158228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308296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>
            <a:extLst>
              <a:ext uri="{FF2B5EF4-FFF2-40B4-BE49-F238E27FC236}">
                <a16:creationId xmlns:a16="http://schemas.microsoft.com/office/drawing/2014/main" id="{6707B006-9333-47F6-821A-7A9353637D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03388" y="2860675"/>
            <a:ext cx="8856662" cy="26670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AU" sz="4800" b="1" i="1" dirty="0"/>
              <a:t>CNW Women’s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AU" sz="4800" b="1" i="1" dirty="0"/>
              <a:t>ALL-STAR TEAM 2025/26</a:t>
            </a:r>
          </a:p>
        </p:txBody>
      </p:sp>
      <p:pic>
        <p:nvPicPr>
          <p:cNvPr id="205827" name="Picture 2">
            <a:extLst>
              <a:ext uri="{FF2B5EF4-FFF2-40B4-BE49-F238E27FC236}">
                <a16:creationId xmlns:a16="http://schemas.microsoft.com/office/drawing/2014/main" id="{BBEB2971-6B18-415A-9B44-1521FB908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738" y="5157789"/>
            <a:ext cx="401955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28" name="Picture 3">
            <a:extLst>
              <a:ext uri="{FF2B5EF4-FFF2-40B4-BE49-F238E27FC236}">
                <a16:creationId xmlns:a16="http://schemas.microsoft.com/office/drawing/2014/main" id="{5372B509-929D-472F-B24C-DC90237E48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88914"/>
            <a:ext cx="237490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DAB2D75-2842-6F73-9CE5-91BDCD817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BD0F77-BD70-1E1F-0518-0F799FC0B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59</a:t>
            </a:fld>
            <a:endParaRPr lang="en-AU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C10B76-E950-EBF4-9A14-C2172231C8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463" y="188914"/>
            <a:ext cx="2876550" cy="1257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9975069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30C410E5-D095-4E34-8EC7-B4EA13CCA7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700" y="128588"/>
            <a:ext cx="8855075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/>
              <a:t>CNW Women’s All-Star Team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F215DC87-A6C0-4ADA-A610-E6AA37AB5C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047750"/>
            <a:ext cx="9144000" cy="5621338"/>
          </a:xfrm>
        </p:spPr>
        <p:txBody>
          <a:bodyPr/>
          <a:lstStyle/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Montana Bradley (Wynyard)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Georgia King (Sheffield) – Captain 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Payton Fulton (Latrobe)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Martina Steven (Devonport)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Georgia Anderson (Sheffield)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Kate Chaplin (Latrobe)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Esther Magor (Latrobe)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Samantha Hardy (Sheffield) – Wicket Keeper 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Kahla Summers (Sheffield)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Chloe Casey (Devonport)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Kalea Leary (Wynyard)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Rachel Kirkwood (Latrobe) – 12</a:t>
            </a:r>
            <a:r>
              <a:rPr lang="en-AU" sz="2000" b="1" i="1" baseline="30000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th</a:t>
            </a: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 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endParaRPr lang="en-AU" sz="2000" b="1" i="1" dirty="0">
              <a:solidFill>
                <a:schemeClr val="tx2">
                  <a:lumMod val="90000"/>
                </a:schemeClr>
              </a:solidFill>
              <a:ea typeface="Tahoma"/>
              <a:cs typeface="Tahoma"/>
            </a:endParaRPr>
          </a:p>
          <a:p>
            <a:pPr marL="514350" indent="-514350" algn="ctr" eaLnBrk="1" hangingPunct="1">
              <a:lnSpc>
                <a:spcPct val="80000"/>
              </a:lnSpc>
              <a:buAutoNum type="arabicPeriod"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232452" name="Picture 5">
            <a:extLst>
              <a:ext uri="{FF2B5EF4-FFF2-40B4-BE49-F238E27FC236}">
                <a16:creationId xmlns:a16="http://schemas.microsoft.com/office/drawing/2014/main" id="{7E61F7FA-2A6E-4E16-9150-8F0231A135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0366" y="192087"/>
            <a:ext cx="255905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7FF1057-9E93-D1D4-1C42-96F373EE9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73530C-6238-B4CF-E3CC-B83B27994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60</a:t>
            </a:fld>
            <a:endParaRPr lang="en-AU" altLang="en-US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D6898B84-B9E9-C6CE-020C-D9E9D25292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816" y="1577976"/>
            <a:ext cx="2470150" cy="1593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3066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4DF24-4C23-3CF6-2032-4D4C0B43F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245C7-E91D-3556-0189-79F577740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/>
              <a:t>CNW Sponsors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B99A3F-8C9D-715C-5725-E919BE5A0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AU"/>
          </a:p>
          <a:p>
            <a:pPr lvl="1"/>
            <a:endParaRPr lang="en-AU"/>
          </a:p>
          <a:p>
            <a:endParaRPr lang="en-AU"/>
          </a:p>
        </p:txBody>
      </p:sp>
      <p:pic>
        <p:nvPicPr>
          <p:cNvPr id="4" name="Picture 41">
            <a:extLst>
              <a:ext uri="{FF2B5EF4-FFF2-40B4-BE49-F238E27FC236}">
                <a16:creationId xmlns:a16="http://schemas.microsoft.com/office/drawing/2014/main" id="{38C72541-4138-F04C-A1AF-B9DB251FE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025" y="65882"/>
            <a:ext cx="1238250" cy="130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432E6A-3DAB-6D8D-0EBF-8023C1603D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" y="1372657"/>
            <a:ext cx="8158759" cy="145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BCB4E9-8EFF-0C64-76E4-7C0DECF5A3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7" y="3006193"/>
            <a:ext cx="2250507" cy="145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1178F0-2881-2CBA-CEC2-BFA0312509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383" y="4832186"/>
            <a:ext cx="2641600" cy="1154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7DEC360-2372-2B1A-0F35-F3744DE3F7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089" y="3030537"/>
            <a:ext cx="2461992" cy="128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717D8F-4647-A13A-F1C6-FB6F93C5DE0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30" y="3060299"/>
            <a:ext cx="2681470" cy="1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55E11E-BD54-4D92-13F2-A5A03E1E9F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7" y="4722485"/>
            <a:ext cx="2359364" cy="125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E34E3FF-6072-C3CB-E8D8-6258D5D2B9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527" y="4487068"/>
            <a:ext cx="2632584" cy="14488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61DA0A-6BD1-C6A6-77F6-35D5149C5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2024/25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B3ECED1-9F2A-C556-D048-2AEF4C49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61</a:t>
            </a:fld>
            <a:endParaRPr lang="en-AU" alt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A476AF9-99AE-6C82-33D8-9D498C1EB5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549" y="1773120"/>
            <a:ext cx="2859269" cy="14814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5BFAFB0-03AA-CC9E-0D93-2C622801DF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497" y="4510483"/>
            <a:ext cx="2681471" cy="14509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80CB583-F0DC-7CFF-184F-42A5562E08A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517" y="3397851"/>
            <a:ext cx="2815332" cy="117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47363"/>
      </p:ext>
    </p:extLst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18BDE3ED-DD20-4BEF-B009-28A8949D7A9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27163" y="4612639"/>
            <a:ext cx="9036050" cy="17367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AU" sz="4400" b="1" i="1"/>
              <a:t>CRICKET NORTH WEST </a:t>
            </a:r>
            <a:br>
              <a:rPr lang="en-AU" sz="4400" b="1" i="1"/>
            </a:br>
            <a:r>
              <a:rPr lang="en-AU" sz="4400" b="1" i="1"/>
              <a:t>MEN’S 1</a:t>
            </a:r>
            <a:r>
              <a:rPr lang="en-AU" sz="4400" b="1" i="1" baseline="30000"/>
              <a:t>ST</a:t>
            </a:r>
            <a:r>
              <a:rPr lang="en-AU" sz="4400" b="1" i="1"/>
              <a:t> GRADE</a:t>
            </a:r>
            <a:br>
              <a:rPr lang="en-AU" sz="4400" b="1" i="1"/>
            </a:br>
            <a:r>
              <a:rPr lang="en-AU" sz="4400" b="1" i="1"/>
              <a:t> AWARD WINNERS</a:t>
            </a:r>
            <a:br>
              <a:rPr lang="en-AU" sz="4400" b="1" i="1"/>
            </a:br>
            <a:r>
              <a:rPr lang="en-AU" sz="4400" b="1" i="1"/>
              <a:t>2025/26</a:t>
            </a:r>
          </a:p>
        </p:txBody>
      </p:sp>
      <p:pic>
        <p:nvPicPr>
          <p:cNvPr id="5123" name="Picture 4" descr="Cricket North West Logo small">
            <a:extLst>
              <a:ext uri="{FF2B5EF4-FFF2-40B4-BE49-F238E27FC236}">
                <a16:creationId xmlns:a16="http://schemas.microsoft.com/office/drawing/2014/main" id="{5D66ABA7-EBC7-4D02-9942-45DC49EF0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515" y="430753"/>
            <a:ext cx="1818322" cy="162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ricket North West Logo small">
            <a:extLst>
              <a:ext uri="{FF2B5EF4-FFF2-40B4-BE49-F238E27FC236}">
                <a16:creationId xmlns:a16="http://schemas.microsoft.com/office/drawing/2014/main" id="{CFA7596E-1483-436F-B482-72BAF98F3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51" y="430753"/>
            <a:ext cx="1818322" cy="162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C8C54F9-CB1E-9801-F279-D659C2DAE6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0" y="430753"/>
            <a:ext cx="5276850" cy="162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187525"/>
      </p:ext>
    </p:extLst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0520" y="1046678"/>
            <a:ext cx="7649080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 err="1"/>
              <a:t>Sportspower</a:t>
            </a:r>
            <a:r>
              <a:rPr lang="en-AU" sz="5000" b="1"/>
              <a:t> Burnie CNW T20 Competition</a:t>
            </a:r>
            <a:br>
              <a:rPr lang="en-AU" sz="5000" b="1"/>
            </a:br>
            <a:r>
              <a:rPr lang="en-AU" sz="5000" b="1"/>
              <a:t>- Premiers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50283" y="1819878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b="1" i="1" dirty="0">
                <a:ea typeface="Tahoma"/>
                <a:cs typeface="Tahoma"/>
              </a:rPr>
              <a:t>ULVERSTONE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2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4200" b="1" i="1" dirty="0">
                <a:solidFill>
                  <a:schemeClr val="tx2"/>
                </a:solidFill>
              </a:rPr>
              <a:t>Player of the Match</a:t>
            </a:r>
            <a:endParaRPr lang="en-AU" sz="4200" b="1" i="1" dirty="0">
              <a:solidFill>
                <a:schemeClr val="tx2"/>
              </a:solidFill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b="1" i="1" dirty="0"/>
              <a:t>- BRAYDEN DEVIRES</a:t>
            </a:r>
            <a:endParaRPr lang="en-AU" sz="4200" b="1" i="1" dirty="0">
              <a:ea typeface="Tahoma"/>
              <a:cs typeface="Tahoma"/>
            </a:endParaRPr>
          </a:p>
          <a:p>
            <a:pPr algn="ctr">
              <a:lnSpc>
                <a:spcPct val="80000"/>
              </a:lnSpc>
              <a:buNone/>
              <a:defRPr/>
            </a:pPr>
            <a:r>
              <a:rPr lang="en-AU" sz="4200" b="1" i="1" dirty="0"/>
              <a:t>(Ulverstone)</a:t>
            </a:r>
            <a:endParaRPr lang="en-AU" sz="2800" b="1" i="1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5271" y="314734"/>
            <a:ext cx="1509819" cy="150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8D89FA-884A-4A57-B2C4-39F35B9946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555" y="314734"/>
            <a:ext cx="1509819" cy="150981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6D0C3C-A27F-08EC-3F02-7B8B0D342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98DFB-7C78-A027-034C-08C02269C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63</a:t>
            </a:fld>
            <a:endParaRPr lang="en-AU" altLang="en-US"/>
          </a:p>
        </p:txBody>
      </p:sp>
      <p:pic>
        <p:nvPicPr>
          <p:cNvPr id="2" name="Picture 1" descr="A logo of a cricket club&#10;&#10;AI-generated content may be incorrect.">
            <a:extLst>
              <a:ext uri="{FF2B5EF4-FFF2-40B4-BE49-F238E27FC236}">
                <a16:creationId xmlns:a16="http://schemas.microsoft.com/office/drawing/2014/main" id="{4987D552-7058-2DD0-B403-21BCFFBC66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067" y="3329697"/>
            <a:ext cx="2521079" cy="227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7363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493" y="663705"/>
            <a:ext cx="9075232" cy="777875"/>
          </a:xfrm>
        </p:spPr>
        <p:txBody>
          <a:bodyPr/>
          <a:lstStyle/>
          <a:p>
            <a:pPr algn="l" eaLnBrk="1" hangingPunct="1">
              <a:defRPr/>
            </a:pPr>
            <a:br>
              <a:rPr lang="en-AU" sz="5000" b="1"/>
            </a:br>
            <a:r>
              <a:rPr lang="en-AU" sz="5000" b="1" err="1"/>
              <a:t>SportsPower</a:t>
            </a:r>
            <a:r>
              <a:rPr lang="en-AU" sz="5000" b="1"/>
              <a:t> Burnie </a:t>
            </a:r>
            <a:br>
              <a:rPr lang="en-AU" sz="5000" b="1"/>
            </a:br>
            <a:r>
              <a:rPr lang="en-AU" sz="5000" b="1"/>
              <a:t>CNW T20 Competition</a:t>
            </a:r>
            <a:br>
              <a:rPr lang="en-AU" sz="5000" b="1"/>
            </a:br>
            <a:r>
              <a:rPr lang="en-AU" sz="5000" b="1"/>
              <a:t>- Player of the Year Award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821551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2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dirty="0"/>
              <a:t>DILAN SANDAGIRIGODA (Devonport)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5271" y="314734"/>
            <a:ext cx="1509819" cy="150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8D89FA-884A-4A57-B2C4-39F35B9946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555" y="314734"/>
            <a:ext cx="1509819" cy="150981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7C2E0F-0C7B-4765-E3DC-F8474F260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3E9377-1CD0-98A3-EFB1-BDEB0BFB1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64</a:t>
            </a:fld>
            <a:endParaRPr lang="en-AU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1280FA-3D33-3756-67EA-5DA37CACE1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540" y="3778208"/>
            <a:ext cx="2323859" cy="232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399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493" y="663705"/>
            <a:ext cx="1056113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/>
              <a:t>Men’s 1</a:t>
            </a:r>
            <a:r>
              <a:rPr lang="en-AU" sz="5000" b="1" baseline="30000"/>
              <a:t>st</a:t>
            </a:r>
            <a:r>
              <a:rPr lang="en-AU" sz="5000" b="1"/>
              <a:t> Grade </a:t>
            </a:r>
            <a:br>
              <a:rPr lang="en-AU" sz="5000" b="1"/>
            </a:br>
            <a:r>
              <a:rPr lang="en-AU" sz="5000" b="1"/>
              <a:t>- Danny Buckingham Batting Award </a:t>
            </a:r>
            <a:r>
              <a:rPr lang="en-AU" sz="2000" b="1"/>
              <a:t>(Qualification: 8 innings &amp; =/&gt;300 runs)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-80487" y="1434503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1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2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b="1" i="1" dirty="0"/>
              <a:t>ALEX KING </a:t>
            </a:r>
            <a:r>
              <a:rPr lang="en-AU" sz="4200" dirty="0"/>
              <a:t>(Sheffield)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4200" i="1" dirty="0"/>
              <a:t>506 runs @ 46, HS: 106</a:t>
            </a:r>
            <a:endParaRPr lang="en-AU" sz="2800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222" y="504719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57A6D40-3EAC-3D0D-0655-DBE173A86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54240A-4052-7278-75AD-0DA59A84C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65</a:t>
            </a:fld>
            <a:endParaRPr lang="en-AU" alt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AD304E0-B22F-8849-3395-BA231E5320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076" y="3783569"/>
            <a:ext cx="2198150" cy="228165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645453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492" y="663705"/>
            <a:ext cx="10323007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/>
              <a:t>Men’s 1</a:t>
            </a:r>
            <a:r>
              <a:rPr lang="en-AU" sz="5000" b="1" baseline="30000"/>
              <a:t>st</a:t>
            </a:r>
            <a:r>
              <a:rPr lang="en-AU" sz="5000" b="1"/>
              <a:t> Grade </a:t>
            </a:r>
            <a:br>
              <a:rPr lang="en-AU" sz="5000" b="1"/>
            </a:br>
            <a:r>
              <a:rPr lang="en-AU" sz="5000" b="1"/>
              <a:t>- David </a:t>
            </a:r>
            <a:r>
              <a:rPr lang="en-AU" sz="5000" b="1" err="1"/>
              <a:t>Mullett</a:t>
            </a:r>
            <a:r>
              <a:rPr lang="en-AU" sz="5000" b="1"/>
              <a:t> Bowling Award</a:t>
            </a:r>
            <a:r>
              <a:rPr lang="en-AU" sz="5400" b="1"/>
              <a:t>     </a:t>
            </a:r>
            <a:r>
              <a:rPr lang="en-AU" sz="2000" b="1"/>
              <a:t>(Qualification: 600 balls &amp; =/&gt;20 wickets)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821551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1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2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US" sz="4200" b="1" dirty="0"/>
              <a:t>JUDD BROOMHALL</a:t>
            </a:r>
            <a:r>
              <a:rPr lang="en-US" sz="4200" dirty="0"/>
              <a:t> (Devonport)</a:t>
            </a: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US" sz="4200" i="1" dirty="0"/>
              <a:t>31 wickets @ 12.23, BB: 4/22</a:t>
            </a:r>
            <a:endParaRPr lang="en-US" sz="1800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222" y="504719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380EFB3-59FE-35FB-640F-800B18698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FBA880-6DF8-10C0-CEAD-7F6C64F08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66</a:t>
            </a:fld>
            <a:endParaRPr lang="en-AU" altLang="en-US"/>
          </a:p>
        </p:txBody>
      </p:sp>
      <p:pic>
        <p:nvPicPr>
          <p:cNvPr id="6" name="Picture 5" descr="A logo for a cricket club&#10;&#10;AI-generated content may be incorrect.">
            <a:extLst>
              <a:ext uri="{FF2B5EF4-FFF2-40B4-BE49-F238E27FC236}">
                <a16:creationId xmlns:a16="http://schemas.microsoft.com/office/drawing/2014/main" id="{687D6631-A43B-0631-EAE3-8FD1457AD3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732" y="3924345"/>
            <a:ext cx="2323859" cy="232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949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493" y="663705"/>
            <a:ext cx="8478198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 dirty="0"/>
              <a:t>Men’s 1</a:t>
            </a:r>
            <a:r>
              <a:rPr lang="en-AU" sz="5000" b="1" baseline="30000" dirty="0"/>
              <a:t>st</a:t>
            </a:r>
            <a:r>
              <a:rPr lang="en-AU" sz="5000" b="1" dirty="0"/>
              <a:t> Grade </a:t>
            </a:r>
            <a:br>
              <a:rPr lang="en-AU" sz="5000" b="1" dirty="0"/>
            </a:br>
            <a:r>
              <a:rPr lang="en-AU" sz="5000" b="1" dirty="0"/>
              <a:t>- Wicket-Keeping Award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763286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1800" b="1" i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4200" b="1" dirty="0"/>
              <a:t>James Jennings</a:t>
            </a:r>
            <a:r>
              <a:rPr lang="en-AU" sz="4200" dirty="0"/>
              <a:t> (Sheffield)</a:t>
            </a:r>
            <a:endParaRPr lang="en-AU" sz="42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2800" dirty="0"/>
              <a:t>29 Dismissals</a:t>
            </a:r>
            <a:endParaRPr lang="en-AU" sz="28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2800" i="1" dirty="0"/>
              <a:t>- 25 catches and 4 stumpings</a:t>
            </a:r>
            <a:endParaRPr lang="en-AU" sz="2800" i="1" dirty="0">
              <a:ea typeface="Tahoma"/>
              <a:cs typeface="Tahoma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endParaRPr lang="en-AU" sz="2800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8032" y="335386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95506E-924C-75CE-D85E-7B7AE2589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9FB062-6B8C-5F29-AFA3-881C88C28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67</a:t>
            </a:fld>
            <a:endParaRPr lang="en-AU" alt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0F695633-AB7B-9A76-C0D3-77A6213A62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076" y="3783569"/>
            <a:ext cx="2198150" cy="228165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734912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uiExpand="1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89048-7FCD-F508-8307-0D206339C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BF358-8FDB-EFB6-6B3F-078E09827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/>
              <a:t>CNW Sponsors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332CB1-EE62-C176-0880-091594DD7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AU"/>
          </a:p>
          <a:p>
            <a:pPr lvl="1"/>
            <a:endParaRPr lang="en-AU"/>
          </a:p>
          <a:p>
            <a:endParaRPr lang="en-AU"/>
          </a:p>
        </p:txBody>
      </p:sp>
      <p:pic>
        <p:nvPicPr>
          <p:cNvPr id="4" name="Picture 41">
            <a:extLst>
              <a:ext uri="{FF2B5EF4-FFF2-40B4-BE49-F238E27FC236}">
                <a16:creationId xmlns:a16="http://schemas.microsoft.com/office/drawing/2014/main" id="{328E1FEC-E1FE-EA38-8C43-3BE3A6E32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025" y="65882"/>
            <a:ext cx="1238250" cy="130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F37D18-3E13-FEF8-6BEE-2CD31A013F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" y="1372657"/>
            <a:ext cx="8158759" cy="145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3B5A72-EECE-9EC5-2BCD-823C07CBF8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7" y="3006193"/>
            <a:ext cx="2250507" cy="145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A809C4-A2C4-C6F0-B0E8-234099E702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383" y="4832186"/>
            <a:ext cx="2641600" cy="1154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820CBC-9490-A815-36D5-D9D3C7B2DF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089" y="3030537"/>
            <a:ext cx="2461992" cy="128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DE1DFA-91DF-9170-4EF4-FDE327CB1B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30" y="3060299"/>
            <a:ext cx="2681470" cy="1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60F65B-63C0-8651-603B-B0CBDFCA38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7" y="4722485"/>
            <a:ext cx="2359364" cy="125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254953D-83B9-6F79-9302-9CA318873A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527" y="4487068"/>
            <a:ext cx="2632584" cy="14488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B2404F-3EAF-9C1B-2708-E0823AF58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2024/25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2CAC1A2-2372-CE39-CD84-4F7FA4316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68</a:t>
            </a:fld>
            <a:endParaRPr lang="en-AU" alt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4066C13-C716-D8E0-EA89-4C44CA5461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549" y="1773120"/>
            <a:ext cx="2859269" cy="14814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0BA5E84-0214-7343-4C6C-55C9A6DC5B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497" y="4510483"/>
            <a:ext cx="2681471" cy="14509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862773E-325B-0E0F-3583-67C4B7188A2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517" y="3397851"/>
            <a:ext cx="2815332" cy="117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64514"/>
      </p:ext>
    </p:extLst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62B9F734-AC79-4915-BAB0-1881473847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03388" y="260351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 dirty="0"/>
              <a:t>Ben Hilfenhaus Medal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371C55CB-49DF-4916-AFAB-D4023D9492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019175"/>
            <a:ext cx="9144000" cy="5619750"/>
          </a:xfrm>
        </p:spPr>
        <p:txBody>
          <a:bodyPr/>
          <a:lstStyle/>
          <a:p>
            <a:pPr indent="0" eaLnBrk="1" hangingPunct="1">
              <a:lnSpc>
                <a:spcPct val="80000"/>
              </a:lnSpc>
              <a:buNone/>
              <a:defRPr/>
            </a:pPr>
            <a:endParaRPr lang="en-AU" i="1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i="1" dirty="0"/>
              <a:t>The Ben Hilfenhaus Medal recognises the competition’s best Men’s Under-21 player.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AU" i="1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i="1" dirty="0"/>
              <a:t>Ben Hilfenhaus – career included: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i="1" dirty="0"/>
              <a:t>- 104 first class games / 378 wickets at 29.34 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i="1" dirty="0"/>
              <a:t>– 27 tests / 99 wickets at 28.5 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AU" i="1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i="1" dirty="0"/>
              <a:t>First Grade captains are asked to award 3, 2, 1 votes to players based on this season’s performances in 1</a:t>
            </a:r>
            <a:r>
              <a:rPr lang="en-AU" i="1" baseline="30000" dirty="0"/>
              <a:t>st</a:t>
            </a:r>
            <a:r>
              <a:rPr lang="en-AU" i="1" dirty="0"/>
              <a:t> Grade.  </a:t>
            </a:r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 dirty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 dirty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 dirty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 dirty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 dirty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2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2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12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0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4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1000" dirty="0"/>
              <a:t>	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</p:txBody>
      </p:sp>
      <p:pic>
        <p:nvPicPr>
          <p:cNvPr id="199685" name="Picture 15" descr="Cricket North West Logo small">
            <a:extLst>
              <a:ext uri="{FF2B5EF4-FFF2-40B4-BE49-F238E27FC236}">
                <a16:creationId xmlns:a16="http://schemas.microsoft.com/office/drawing/2014/main" id="{09B0CEB2-A8C9-431D-AD57-D325BD74A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9438" y="128588"/>
            <a:ext cx="116205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019F74D-F50A-97F4-296A-5D3E52F95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4A8783-8406-C403-E37C-D0EC0DDB9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69</a:t>
            </a:fld>
            <a:endParaRPr lang="en-AU" altLang="en-US"/>
          </a:p>
        </p:txBody>
      </p:sp>
    </p:spTree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62B9F734-AC79-4915-BAB0-1881473847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03388" y="260351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br>
              <a:rPr lang="en-AU" sz="5000" b="1" dirty="0"/>
            </a:br>
            <a:r>
              <a:rPr lang="en-AU" sz="5000" b="1" dirty="0"/>
              <a:t>Ben Hilfenhaus Medal </a:t>
            </a:r>
            <a:br>
              <a:rPr lang="en-AU" sz="5000" b="1" dirty="0"/>
            </a:br>
            <a:r>
              <a:rPr lang="en-AU" sz="5000" b="1" dirty="0"/>
              <a:t>– Past Winners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371C55CB-49DF-4916-AFAB-D4023D9492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59719" y="889531"/>
            <a:ext cx="9144000" cy="5619750"/>
          </a:xfrm>
        </p:spPr>
        <p:txBody>
          <a:bodyPr/>
          <a:lstStyle/>
          <a:p>
            <a:pPr indent="0" eaLnBrk="1" hangingPunct="1">
              <a:lnSpc>
                <a:spcPct val="80000"/>
              </a:lnSpc>
              <a:buNone/>
              <a:defRPr/>
            </a:pPr>
            <a:endParaRPr lang="en-AU" sz="1800" i="1" dirty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u="sng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b="1" i="1" dirty="0"/>
              <a:t>2016/17  - Brodie Hayes (Burnie) &amp; Jacob Webb (Latrobe)</a:t>
            </a:r>
            <a:endParaRPr lang="en-AU" sz="2800" b="1" i="1" dirty="0">
              <a:ea typeface="Tahoma"/>
              <a:cs typeface="Tahoma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b="1" i="1" dirty="0"/>
              <a:t>2017/18 – Shaun Redman (Burnie)</a:t>
            </a:r>
            <a:endParaRPr lang="en-AU" sz="2800" b="1" i="1" dirty="0">
              <a:ea typeface="Tahoma"/>
              <a:cs typeface="Tahoma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sz="2800" b="1" i="1" dirty="0"/>
              <a:t>2018/19 – James Odgers (Burnie)</a:t>
            </a:r>
            <a:endParaRPr lang="en-AU" sz="2800" b="1" i="1" dirty="0"/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800" b="1" i="1" dirty="0"/>
              <a:t>2019/20 – James Odgers (Burnie)</a:t>
            </a:r>
            <a:endParaRPr lang="en-US" sz="2800" b="1" i="1" dirty="0">
              <a:ea typeface="Tahoma"/>
              <a:cs typeface="Tahoma"/>
            </a:endParaRP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800" b="1" i="1" dirty="0"/>
              <a:t>2020/21 – Blake Weeks (Latrobe)</a:t>
            </a:r>
            <a:endParaRPr lang="en-US" sz="2800" b="1" i="1" dirty="0">
              <a:ea typeface="Tahoma"/>
              <a:cs typeface="Tahoma"/>
            </a:endParaRP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800" b="1" i="1" dirty="0"/>
              <a:t>2021/22 – Kaleb Williams (Latrobe)</a:t>
            </a:r>
            <a:endParaRPr lang="en-US" sz="2800" b="1" i="1" dirty="0">
              <a:ea typeface="Tahoma"/>
              <a:cs typeface="Tahoma"/>
            </a:endParaRP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800" b="1" i="1" dirty="0"/>
              <a:t>2022/23 – Alex Wynwood (Ulverstone)</a:t>
            </a:r>
            <a:endParaRPr lang="en-AU" sz="2800" b="1" i="1" dirty="0"/>
          </a:p>
          <a:p>
            <a:pPr>
              <a:lnSpc>
                <a:spcPct val="80000"/>
              </a:lnSpc>
              <a:buNone/>
              <a:defRPr/>
            </a:pPr>
            <a:r>
              <a:rPr lang="en-US" sz="2800" b="1" i="1" dirty="0">
                <a:ea typeface="Tahoma"/>
                <a:cs typeface="Tahoma"/>
              </a:rPr>
              <a:t>2023/24 - Ollie Walker (Burnie)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800" b="1" i="1" dirty="0">
                <a:ea typeface="Tahoma"/>
                <a:cs typeface="Tahoma"/>
              </a:rPr>
              <a:t>2024/25 – Ollie Walker (Burnie)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sz="2800" b="1" i="1" dirty="0">
                <a:ea typeface="Tahoma"/>
                <a:cs typeface="Tahoma"/>
              </a:rPr>
              <a:t>2025/26 - 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000" b="1" i="1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endParaRPr lang="en-AU" sz="24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1000" dirty="0"/>
              <a:t>	</a:t>
            </a:r>
            <a:endParaRPr lang="en-AU" sz="10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</p:txBody>
      </p:sp>
      <p:pic>
        <p:nvPicPr>
          <p:cNvPr id="199685" name="Picture 15" descr="Cricket North West Logo small">
            <a:extLst>
              <a:ext uri="{FF2B5EF4-FFF2-40B4-BE49-F238E27FC236}">
                <a16:creationId xmlns:a16="http://schemas.microsoft.com/office/drawing/2014/main" id="{09B0CEB2-A8C9-431D-AD57-D325BD74A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9438" y="128588"/>
            <a:ext cx="116205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DC93E81-EBA3-9406-4E67-C46EC949E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E1770-DB2F-9E9F-48C6-A671E775C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70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0673621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93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3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93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62B9F734-AC79-4915-BAB0-1881473847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03388" y="260351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 dirty="0"/>
              <a:t>Ben Hilfenhaus Medal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371C55CB-49DF-4916-AFAB-D4023D9492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5015" y="1038226"/>
            <a:ext cx="9973408" cy="561975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2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12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4400" b="1" i="1" u="sng" dirty="0">
                <a:solidFill>
                  <a:schemeClr val="tx2"/>
                </a:solidFill>
              </a:rPr>
              <a:t>2025/26 Votes</a:t>
            </a:r>
            <a:endParaRPr lang="en-AU" sz="4400" b="1" i="1" u="sng" dirty="0">
              <a:solidFill>
                <a:schemeClr val="tx2"/>
              </a:solidFill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0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1000" dirty="0"/>
              <a:t>	</a:t>
            </a:r>
            <a:endParaRPr lang="en-AU" sz="1000" dirty="0">
              <a:ea typeface="Tahoma"/>
              <a:cs typeface="Tahoma"/>
            </a:endParaRPr>
          </a:p>
          <a:p>
            <a:pPr marL="514350" lvl="0" indent="-514350">
              <a:buClr>
                <a:srgbClr val="FFCC66"/>
              </a:buClr>
              <a:buFont typeface="+mj-lt"/>
              <a:buAutoNum type="arabicPeriod"/>
            </a:pPr>
            <a:r>
              <a:rPr lang="en-AU" sz="4000" b="1" dirty="0">
                <a:solidFill>
                  <a:srgbClr val="FFFFFF"/>
                </a:solidFill>
                <a:effectLst/>
              </a:rPr>
              <a:t>Ethan Clark (Sheffield)</a:t>
            </a:r>
            <a:r>
              <a:rPr lang="en-AU" b="1" dirty="0">
                <a:solidFill>
                  <a:srgbClr val="FFFFFF"/>
                </a:solidFill>
                <a:effectLst/>
              </a:rPr>
              <a:t>: 18 Votes</a:t>
            </a:r>
            <a:endParaRPr lang="en-AU" dirty="0">
              <a:solidFill>
                <a:srgbClr val="FFFFFF"/>
              </a:solidFill>
              <a:effectLst/>
            </a:endParaRPr>
          </a:p>
          <a:p>
            <a:pPr marL="514350" lvl="0" indent="-514350">
              <a:buClr>
                <a:srgbClr val="FFCC66"/>
              </a:buClr>
              <a:buFont typeface="+mj-lt"/>
              <a:buAutoNum type="arabicPeriod"/>
            </a:pPr>
            <a:r>
              <a:rPr lang="en-AU" b="1" dirty="0">
                <a:solidFill>
                  <a:srgbClr val="FFFFFF"/>
                </a:solidFill>
                <a:effectLst/>
                <a:ea typeface="Tahoma"/>
                <a:cs typeface="Tahoma"/>
              </a:rPr>
              <a:t>Judd Broomhall (Devonport): 9 Votes</a:t>
            </a:r>
          </a:p>
          <a:p>
            <a:pPr marL="514350" lvl="0" indent="-514350">
              <a:buClr>
                <a:srgbClr val="FFCC66"/>
              </a:buClr>
              <a:buFont typeface="+mj-lt"/>
              <a:buAutoNum type="arabicPeriod"/>
            </a:pPr>
            <a:r>
              <a:rPr lang="en-AU" b="1" dirty="0">
                <a:solidFill>
                  <a:srgbClr val="FFFFFF"/>
                </a:solidFill>
                <a:effectLst/>
                <a:ea typeface="Tahoma"/>
                <a:cs typeface="Tahoma"/>
              </a:rPr>
              <a:t>Theo Marshall (Ulverstone): 4 Votes </a:t>
            </a:r>
            <a:endParaRPr lang="en-AU" sz="2800" dirty="0">
              <a:solidFill>
                <a:srgbClr val="FFFFFF"/>
              </a:solidFill>
            </a:endParaRPr>
          </a:p>
          <a:p>
            <a:pPr marL="514350" lvl="0" indent="-514350">
              <a:buClr>
                <a:srgbClr val="FFCC66"/>
              </a:buClr>
              <a:buFont typeface="+mj-lt"/>
              <a:buAutoNum type="arabicPeriod"/>
            </a:pPr>
            <a:r>
              <a:rPr lang="en-AU" sz="2800" b="1" dirty="0">
                <a:solidFill>
                  <a:srgbClr val="FFFFFF"/>
                </a:solidFill>
                <a:effectLst/>
                <a:ea typeface="Tahoma"/>
                <a:cs typeface="Tahoma"/>
              </a:rPr>
              <a:t>Toby Hutton(Ulverstone), Spencer Grove (Burnie), Eamon Young (Latrobe), Flynn Gunston (Wynyard), Jack Hayes (Latrobe) : 1 Vote </a:t>
            </a:r>
            <a:endParaRPr lang="en-AU" b="1" dirty="0">
              <a:solidFill>
                <a:srgbClr val="FFFFFF"/>
              </a:solidFill>
              <a:effectLst/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</p:txBody>
      </p:sp>
      <p:pic>
        <p:nvPicPr>
          <p:cNvPr id="199685" name="Picture 15" descr="Cricket North West Logo small">
            <a:extLst>
              <a:ext uri="{FF2B5EF4-FFF2-40B4-BE49-F238E27FC236}">
                <a16:creationId xmlns:a16="http://schemas.microsoft.com/office/drawing/2014/main" id="{09B0CEB2-A8C9-431D-AD57-D325BD74A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247" y="128588"/>
            <a:ext cx="116205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2BF9C0-2F3F-E88B-3282-711F5F684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7CFD47-7422-2BF5-8619-55BE57326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71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0800827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62B9F734-AC79-4915-BAB0-1881473847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07055" y="527048"/>
            <a:ext cx="8856662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 dirty="0"/>
              <a:t>Ben Hilfenhaus Medal </a:t>
            </a:r>
            <a:br>
              <a:rPr lang="en-AU" sz="5000" b="1" dirty="0"/>
            </a:br>
            <a:r>
              <a:rPr lang="en-AU" sz="5000" b="1" dirty="0"/>
              <a:t>– 2025/26 Winner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371C55CB-49DF-4916-AFAB-D4023D9492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5015" y="1038226"/>
            <a:ext cx="9973408" cy="561975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12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12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0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000" b="1" i="1" dirty="0"/>
          </a:p>
          <a:p>
            <a:pPr marL="0" lvl="0" indent="0" algn="ctr">
              <a:buClr>
                <a:srgbClr val="FFCC66"/>
              </a:buClr>
              <a:buNone/>
            </a:pPr>
            <a:r>
              <a:rPr lang="en-AU" sz="5400" b="1" dirty="0">
                <a:solidFill>
                  <a:srgbClr val="FFFFFF"/>
                </a:solidFill>
                <a:effectLst/>
              </a:rPr>
              <a:t>Ethan Clark </a:t>
            </a:r>
            <a:r>
              <a:rPr lang="en-AU" sz="4400" b="1" dirty="0">
                <a:solidFill>
                  <a:srgbClr val="FFFFFF"/>
                </a:solidFill>
                <a:effectLst/>
              </a:rPr>
              <a:t>(Sheffield) </a:t>
            </a:r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12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</p:txBody>
      </p:sp>
      <p:pic>
        <p:nvPicPr>
          <p:cNvPr id="199685" name="Picture 15" descr="Cricket North West Logo small">
            <a:extLst>
              <a:ext uri="{FF2B5EF4-FFF2-40B4-BE49-F238E27FC236}">
                <a16:creationId xmlns:a16="http://schemas.microsoft.com/office/drawing/2014/main" id="{09B0CEB2-A8C9-431D-AD57-D325BD74A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438" y="152400"/>
            <a:ext cx="116205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45BBF19-EF65-54A3-4012-EB5FC3EA6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96046E-03CB-7545-1EFD-74AFAC0CE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72</a:t>
            </a:fld>
            <a:endParaRPr lang="en-AU" alt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36851AF9-62C8-F5A9-7B76-BB5739ED52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311" y="3306927"/>
            <a:ext cx="2198150" cy="228165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66605082"/>
      </p:ext>
    </p:extLst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121" y="832293"/>
            <a:ext cx="8912243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 dirty="0"/>
              <a:t>Men’s Greater Northern Cup - Premiers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28" y="1378540"/>
            <a:ext cx="9169036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200" b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4200" b="1" dirty="0"/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6600" b="1" dirty="0"/>
              <a:t>Launceston CC </a:t>
            </a:r>
            <a:r>
              <a:rPr lang="en-AU" sz="2800" b="1" dirty="0"/>
              <a:t>9/201 (50)</a:t>
            </a:r>
          </a:p>
          <a:p>
            <a:pPr algn="ctr" eaLnBrk="1" hangingPunct="1">
              <a:lnSpc>
                <a:spcPct val="80000"/>
              </a:lnSpc>
              <a:buNone/>
              <a:defRPr/>
            </a:pPr>
            <a:endParaRPr lang="en-AU" sz="2800" b="1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2800" b="1" dirty="0">
                <a:ea typeface="Tahoma"/>
                <a:cs typeface="Tahoma"/>
              </a:rPr>
              <a:t>Defeated </a:t>
            </a:r>
          </a:p>
          <a:p>
            <a:pPr algn="ctr" eaLnBrk="1" hangingPunct="1">
              <a:lnSpc>
                <a:spcPct val="80000"/>
              </a:lnSpc>
              <a:buNone/>
              <a:defRPr/>
            </a:pPr>
            <a:endParaRPr lang="en-AU" sz="2800" b="1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2800" b="1" dirty="0">
                <a:ea typeface="Tahoma"/>
                <a:cs typeface="Tahoma"/>
              </a:rPr>
              <a:t>Mowbray CC 10/140 (43.3)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sz="2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3472" y="390990"/>
            <a:ext cx="1127827" cy="112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2A66B8B3-DC5D-4C70-83D6-0D8E8D214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476" y="390990"/>
            <a:ext cx="1259090" cy="112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3703DE3-70BD-213A-6ECB-08A56C926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4E16AC-E596-B805-29B2-9631B80F7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73</a:t>
            </a:fld>
            <a:endParaRPr lang="en-AU" altLang="en-US"/>
          </a:p>
        </p:txBody>
      </p:sp>
      <p:pic>
        <p:nvPicPr>
          <p:cNvPr id="8" name="Picture 7" descr="No photo description available.">
            <a:extLst>
              <a:ext uri="{FF2B5EF4-FFF2-40B4-BE49-F238E27FC236}">
                <a16:creationId xmlns:a16="http://schemas.microsoft.com/office/drawing/2014/main" id="{390D95E0-55B4-279C-F106-67B98104E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1381" y="2967962"/>
            <a:ext cx="2254685" cy="178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1461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849" y="470274"/>
            <a:ext cx="8478198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3600" b="1" dirty="0"/>
              <a:t>Men’s Greater Northern Cup </a:t>
            </a:r>
            <a:br>
              <a:rPr lang="en-AU" sz="3600" b="1" dirty="0"/>
            </a:br>
            <a:r>
              <a:rPr lang="en-AU" sz="3600" b="1" dirty="0"/>
              <a:t>- Player of the Year - Leaderboard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9848" y="1464378"/>
            <a:ext cx="11972151" cy="539362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600" b="1" i="1" u="sng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AU" sz="500" b="1" i="1" u="sng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800" b="1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sz="2600" b="1" dirty="0"/>
              <a:t>1</a:t>
            </a:r>
            <a:r>
              <a:rPr lang="en-AU" sz="2600" b="1" baseline="30000" dirty="0"/>
              <a:t>ST</a:t>
            </a:r>
            <a:r>
              <a:rPr lang="en-AU" sz="2600" b="1" dirty="0"/>
              <a:t> – Ethan Clark (Sheffield), Shaun Redman (Burnie) – 12 votes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AU" sz="2600" b="1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sz="2600" dirty="0"/>
              <a:t>2</a:t>
            </a:r>
            <a:r>
              <a:rPr lang="en-AU" sz="2600" baseline="30000" dirty="0"/>
              <a:t>nd</a:t>
            </a:r>
            <a:r>
              <a:rPr lang="en-AU" sz="2600" dirty="0"/>
              <a:t> – Daniel </a:t>
            </a:r>
            <a:r>
              <a:rPr lang="en-AU" sz="2600" dirty="0" err="1"/>
              <a:t>Murfet</a:t>
            </a:r>
            <a:r>
              <a:rPr lang="en-AU" sz="2600" dirty="0"/>
              <a:t> (Westbury), Jarrod Freeman (Mowbray), John hayes (Mowbray) – 10 votes</a:t>
            </a:r>
            <a:endParaRPr lang="en-AU" sz="2600" dirty="0">
              <a:ea typeface="Tahoma"/>
              <a:cs typeface="Tahoma"/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AU" sz="2600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sz="2600" dirty="0"/>
              <a:t>3</a:t>
            </a:r>
            <a:r>
              <a:rPr lang="en-AU" sz="2600" baseline="30000" dirty="0"/>
              <a:t>rd</a:t>
            </a:r>
            <a:r>
              <a:rPr lang="en-AU" sz="2600" dirty="0"/>
              <a:t> – Oliver Wood (Westbury) - 9 votes</a:t>
            </a:r>
            <a:endParaRPr lang="en-AU" sz="2600" dirty="0">
              <a:ea typeface="Tahoma"/>
              <a:cs typeface="Tahoma"/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AU" sz="2600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sz="2600" dirty="0"/>
              <a:t>4</a:t>
            </a:r>
            <a:r>
              <a:rPr lang="en-AU" sz="2600" baseline="30000" dirty="0"/>
              <a:t>th</a:t>
            </a:r>
            <a:r>
              <a:rPr lang="en-AU" sz="2600" dirty="0"/>
              <a:t> – Will Bennett (Launceston) – 8 votes</a:t>
            </a:r>
            <a:endParaRPr lang="en-AU" sz="2600" dirty="0">
              <a:ea typeface="Tahoma"/>
              <a:cs typeface="Tahoma"/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AU" sz="2600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sz="2600" dirty="0">
                <a:ea typeface="Tahoma"/>
                <a:cs typeface="Tahoma"/>
              </a:rPr>
              <a:t>5th – Eli Sheean (Devonport) Dhanushka Lahiru Kumara(Wynyard) - 7 votes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600" dirty="0"/>
              <a:t>	</a:t>
            </a: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7215" y="350172"/>
            <a:ext cx="1404936" cy="98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3E69C3AF-30DC-4562-A5CC-CAE0A74F7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3564" y="350173"/>
            <a:ext cx="1568450" cy="98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372D17-F48A-DD3B-F26A-563366CFE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A00AE-5777-505C-0D6E-48E40AF56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74</a:t>
            </a:fld>
            <a:endParaRPr lang="en-AU" altLang="en-US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552F8A94-3CFD-18F9-C3BD-7352AEC49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8239" y="2954525"/>
            <a:ext cx="1304443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2268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493" y="663705"/>
            <a:ext cx="8478198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3600" b="1" dirty="0"/>
              <a:t>Men’s Greater Northern Cup </a:t>
            </a:r>
            <a:br>
              <a:rPr lang="en-AU" sz="3600" b="1" dirty="0"/>
            </a:br>
            <a:r>
              <a:rPr lang="en-AU" sz="3600" b="1" dirty="0"/>
              <a:t>- Player of the Year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0574" y="2196783"/>
            <a:ext cx="10277475" cy="333210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3800" b="1" dirty="0"/>
          </a:p>
          <a:p>
            <a:pPr algn="ctr">
              <a:lnSpc>
                <a:spcPct val="80000"/>
              </a:lnSpc>
              <a:buNone/>
              <a:defRPr/>
            </a:pPr>
            <a:r>
              <a:rPr lang="en-AU" sz="4400" b="1" dirty="0">
                <a:solidFill>
                  <a:schemeClr val="tx2"/>
                </a:solidFill>
                <a:ea typeface="Tahoma"/>
                <a:cs typeface="Tahoma"/>
              </a:rPr>
              <a:t>ETHAN CLARK (Sheffield) &amp; </a:t>
            </a:r>
          </a:p>
          <a:p>
            <a:pPr algn="ctr">
              <a:lnSpc>
                <a:spcPct val="80000"/>
              </a:lnSpc>
              <a:buNone/>
              <a:defRPr/>
            </a:pPr>
            <a:r>
              <a:rPr lang="en-AU" sz="4400" b="1" dirty="0">
                <a:solidFill>
                  <a:schemeClr val="tx2"/>
                </a:solidFill>
                <a:ea typeface="Tahoma"/>
                <a:cs typeface="Tahoma"/>
              </a:rPr>
              <a:t>SHAUN REDMAN (Burnie)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>
              <a:ea typeface="Tahoma"/>
              <a:cs typeface="Tahoma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dirty="0">
              <a:ea typeface="Tahoma"/>
              <a:cs typeface="Tahoma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246" y="276337"/>
            <a:ext cx="1024974" cy="102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3C7F6F0B-1B0F-4B8A-BBE7-58C15BB02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1933" y="276337"/>
            <a:ext cx="1144256" cy="1024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B048DE-3CDD-72B7-3587-579826D699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25" y="1441580"/>
            <a:ext cx="2525595" cy="87865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4405BBC-074B-951C-2FB3-459F880CC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BB82A0-062F-02D9-A505-4045695C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75</a:t>
            </a:fld>
            <a:endParaRPr lang="en-AU" altLang="en-US"/>
          </a:p>
        </p:txBody>
      </p:sp>
      <p:pic>
        <p:nvPicPr>
          <p:cNvPr id="7" name="Picture 6" descr="A purple shield with a white and grey logo&#10;&#10;AI-generated content may be incorrect.">
            <a:extLst>
              <a:ext uri="{FF2B5EF4-FFF2-40B4-BE49-F238E27FC236}">
                <a16:creationId xmlns:a16="http://schemas.microsoft.com/office/drawing/2014/main" id="{6A2463DC-01BA-4FBE-1970-BA4D017805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6947" y="4274146"/>
            <a:ext cx="1714109" cy="1786103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04A8383A-6A44-D530-E189-B0F62DC9B7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802" y="4274172"/>
            <a:ext cx="1717986" cy="179105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755093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5170" y="364767"/>
            <a:ext cx="8478198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/>
              <a:t>Men’s 1</a:t>
            </a:r>
            <a:r>
              <a:rPr lang="en-AU" sz="5000" b="1" baseline="30000"/>
              <a:t>st</a:t>
            </a:r>
            <a:r>
              <a:rPr lang="en-AU" sz="5000" b="1"/>
              <a:t> Grade </a:t>
            </a:r>
            <a:br>
              <a:rPr lang="en-AU" sz="5000" b="1"/>
            </a:br>
            <a:r>
              <a:rPr lang="en-AU" sz="5000" b="1"/>
              <a:t>- Player of the Year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5170" y="1462626"/>
            <a:ext cx="11755758" cy="515644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600" b="1" u="sng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600" b="1" u="sng" dirty="0">
                <a:solidFill>
                  <a:schemeClr val="tx2"/>
                </a:solidFill>
              </a:rPr>
              <a:t>Men’s 1</a:t>
            </a:r>
            <a:r>
              <a:rPr lang="en-AU" sz="2600" b="1" u="sng" baseline="30000" dirty="0">
                <a:solidFill>
                  <a:schemeClr val="tx2"/>
                </a:solidFill>
              </a:rPr>
              <a:t>st</a:t>
            </a:r>
            <a:r>
              <a:rPr lang="en-AU" sz="2600" b="1" u="sng" dirty="0">
                <a:solidFill>
                  <a:schemeClr val="tx2"/>
                </a:solidFill>
              </a:rPr>
              <a:t> Grade Player of the Year - Leaderboard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500" b="1" i="1" u="sng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600" b="1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sz="3600" b="1" dirty="0"/>
              <a:t>1</a:t>
            </a:r>
            <a:r>
              <a:rPr lang="en-AU" sz="3600" b="1" baseline="30000" dirty="0"/>
              <a:t>st</a:t>
            </a:r>
            <a:r>
              <a:rPr lang="en-AU" sz="3600" b="1" dirty="0"/>
              <a:t> </a:t>
            </a:r>
            <a:r>
              <a:rPr lang="en-AU" sz="2800" b="1" dirty="0"/>
              <a:t>– </a:t>
            </a:r>
            <a:r>
              <a:rPr lang="en-AU" b="1" dirty="0"/>
              <a:t>Shaun Redman (Burnie)</a:t>
            </a:r>
            <a:r>
              <a:rPr lang="en-AU" sz="3600" b="1" dirty="0"/>
              <a:t> </a:t>
            </a:r>
            <a:r>
              <a:rPr lang="en-AU" sz="2800" b="1" dirty="0"/>
              <a:t>– 17 votes</a:t>
            </a:r>
            <a:endParaRPr lang="en-AU" sz="2800" b="1" dirty="0">
              <a:ea typeface="Tahoma"/>
              <a:cs typeface="Tahoma"/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AU" sz="2800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sz="2800" dirty="0"/>
              <a:t>2</a:t>
            </a:r>
            <a:r>
              <a:rPr lang="en-AU" sz="2800" baseline="30000" dirty="0"/>
              <a:t>nd</a:t>
            </a:r>
            <a:r>
              <a:rPr lang="en-AU" sz="2800" dirty="0"/>
              <a:t> – Ethan Clark (Sheffield) – 15 votes</a:t>
            </a:r>
            <a:endParaRPr lang="en-AU" sz="2800" dirty="0">
              <a:ea typeface="Tahoma"/>
              <a:cs typeface="Tahoma"/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sz="2800" dirty="0"/>
              <a:t>3</a:t>
            </a:r>
            <a:r>
              <a:rPr lang="en-AU" sz="2800" baseline="30000" dirty="0"/>
              <a:t>rd</a:t>
            </a:r>
            <a:r>
              <a:rPr lang="en-AU" sz="2800" dirty="0"/>
              <a:t> – Eli Sheean (Devonport) – 12 votes</a:t>
            </a:r>
            <a:endParaRPr lang="en-AU" sz="2800" dirty="0">
              <a:ea typeface="Tahoma"/>
              <a:cs typeface="Tahoma"/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sz="2800" dirty="0"/>
              <a:t>=4</a:t>
            </a:r>
            <a:r>
              <a:rPr lang="en-AU" sz="2800" baseline="30000" dirty="0"/>
              <a:t>th</a:t>
            </a:r>
            <a:r>
              <a:rPr lang="en-AU" sz="2800" dirty="0"/>
              <a:t> – Alex King (Sheffield), </a:t>
            </a:r>
            <a:r>
              <a:rPr lang="en-AU" sz="2400" dirty="0"/>
              <a:t>Dhanushka Lahiru Kumara</a:t>
            </a:r>
            <a:r>
              <a:rPr lang="en-AU" sz="2800" dirty="0"/>
              <a:t>(Wynyard) – 10 votes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AU" sz="2800" dirty="0"/>
              <a:t>6</a:t>
            </a:r>
            <a:r>
              <a:rPr lang="en-AU" sz="2800" baseline="30000" dirty="0"/>
              <a:t>th</a:t>
            </a:r>
            <a:r>
              <a:rPr lang="en-AU" sz="2800" dirty="0"/>
              <a:t> – Marc Simonds (Sheffield) – 8 votes</a:t>
            </a:r>
            <a:endParaRPr lang="en-AU" sz="2800" dirty="0">
              <a:ea typeface="Tahoma"/>
              <a:cs typeface="Tahoma"/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sz="2800" dirty="0"/>
              <a:t>=7th – Jakob Smith (Ulverstone), Kaleb Williams (Latrobe), 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AU" sz="2800" dirty="0"/>
              <a:t>Mark Saunders (Sheffield), Toby Hutton (Ulverstone) – 6 Votes 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222" y="504719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E073826-A26F-EFA6-4D2F-F19A312B6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7428E1-BBF6-1930-2557-24E920534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76</a:t>
            </a:fld>
            <a:endParaRPr lang="en-AU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8FBC74-8946-0D50-FDE7-E659F9B1C8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994" y="346126"/>
            <a:ext cx="2876550" cy="1257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59402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4B39F23-1579-4B7E-9D23-AC89C892F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493" y="663705"/>
            <a:ext cx="8478198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 sz="5000" b="1"/>
              <a:t>Men’s 1</a:t>
            </a:r>
            <a:r>
              <a:rPr lang="en-AU" sz="5000" b="1" baseline="30000"/>
              <a:t>st</a:t>
            </a:r>
            <a:r>
              <a:rPr lang="en-AU" sz="5000" b="1"/>
              <a:t> Grade </a:t>
            </a:r>
            <a:br>
              <a:rPr lang="en-AU" sz="5000" b="1"/>
            </a:br>
            <a:r>
              <a:rPr lang="en-AU" sz="5000" b="1"/>
              <a:t>- Player of the Year 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EFEA88E-7BD8-45E1-8A44-295A267CE0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56" y="1821551"/>
            <a:ext cx="12127344" cy="562133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algn="ctr">
              <a:lnSpc>
                <a:spcPct val="80000"/>
              </a:lnSpc>
              <a:buNone/>
              <a:defRPr/>
            </a:pPr>
            <a:r>
              <a:rPr lang="en-AU" sz="4400" b="1" dirty="0">
                <a:solidFill>
                  <a:schemeClr val="tx2"/>
                </a:solidFill>
                <a:ea typeface="Tahoma"/>
                <a:cs typeface="Tahoma"/>
              </a:rPr>
              <a:t>SHAUN REDMAN (Burnie)</a:t>
            </a:r>
            <a:endParaRPr lang="en-AU" sz="4400" b="1" dirty="0">
              <a:solidFill>
                <a:schemeClr val="tx2"/>
              </a:solidFill>
            </a:endParaRPr>
          </a:p>
          <a:p>
            <a:pPr algn="ctr">
              <a:lnSpc>
                <a:spcPct val="80000"/>
              </a:lnSpc>
              <a:buNone/>
              <a:defRPr/>
            </a:pPr>
            <a:endParaRPr lang="en-AU" sz="4400" b="1" dirty="0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en-AU" sz="2800" dirty="0"/>
              <a:t>	</a:t>
            </a:r>
            <a:endParaRPr lang="en-AU" sz="2800" dirty="0">
              <a:ea typeface="Tahoma"/>
              <a:cs typeface="Tahoma"/>
            </a:endParaRPr>
          </a:p>
        </p:txBody>
      </p:sp>
      <p:pic>
        <p:nvPicPr>
          <p:cNvPr id="13316" name="Picture 6">
            <a:extLst>
              <a:ext uri="{FF2B5EF4-FFF2-40B4-BE49-F238E27FC236}">
                <a16:creationId xmlns:a16="http://schemas.microsoft.com/office/drawing/2014/main" id="{4E9A84B1-935F-438A-9180-6017E9E2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222" y="504719"/>
            <a:ext cx="1098706" cy="10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1C129E-28E5-758C-0C87-C7AC99517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2025/26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397235-613F-CC7C-E79C-FEEE74D5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47200" y="5661949"/>
            <a:ext cx="2844800" cy="457200"/>
          </a:xfrm>
        </p:spPr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77</a:t>
            </a:fld>
            <a:endParaRPr lang="en-AU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B537D6-2857-9966-0995-50C3211FA9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532" y="423992"/>
            <a:ext cx="287655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purple shield with a white and grey logo&#10;&#10;AI-generated content may be incorrect.">
            <a:extLst>
              <a:ext uri="{FF2B5EF4-FFF2-40B4-BE49-F238E27FC236}">
                <a16:creationId xmlns:a16="http://schemas.microsoft.com/office/drawing/2014/main" id="{00554E76-D7A2-4FBA-C65F-C43C69D3BD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8673" y="3146803"/>
            <a:ext cx="2403040" cy="250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971490"/>
      </p:ext>
    </p:extLst>
  </p:cSld>
  <p:clrMapOvr>
    <a:masterClrMapping/>
  </p:clrMapOvr>
  <p:transition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>
            <a:extLst>
              <a:ext uri="{FF2B5EF4-FFF2-40B4-BE49-F238E27FC236}">
                <a16:creationId xmlns:a16="http://schemas.microsoft.com/office/drawing/2014/main" id="{6707B006-9333-47F6-821A-7A9353637D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03388" y="2860675"/>
            <a:ext cx="8856662" cy="26670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AU" sz="4800" b="1" i="1" dirty="0"/>
              <a:t>CNW Men’s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AU" sz="4800" b="1" i="1" dirty="0"/>
              <a:t>ALL-STAR TEAM 2025/26</a:t>
            </a:r>
          </a:p>
        </p:txBody>
      </p:sp>
      <p:pic>
        <p:nvPicPr>
          <p:cNvPr id="205827" name="Picture 2">
            <a:extLst>
              <a:ext uri="{FF2B5EF4-FFF2-40B4-BE49-F238E27FC236}">
                <a16:creationId xmlns:a16="http://schemas.microsoft.com/office/drawing/2014/main" id="{BBEB2971-6B18-415A-9B44-1521FB908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738" y="5157789"/>
            <a:ext cx="401955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28" name="Picture 3">
            <a:extLst>
              <a:ext uri="{FF2B5EF4-FFF2-40B4-BE49-F238E27FC236}">
                <a16:creationId xmlns:a16="http://schemas.microsoft.com/office/drawing/2014/main" id="{5372B509-929D-472F-B24C-DC90237E48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88914"/>
            <a:ext cx="237490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4A0A44-9BA2-466E-BAF2-E20E9A98A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BF0D22-F467-5405-F903-577E02456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78</a:t>
            </a:fld>
            <a:endParaRPr lang="en-AU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ED1760-EF34-3E66-66E0-FE5617F90A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651" y="119857"/>
            <a:ext cx="287655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30C410E5-D095-4E34-8EC7-B4EA13CCA7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68464" y="114301"/>
            <a:ext cx="8855075" cy="777875"/>
          </a:xfrm>
        </p:spPr>
        <p:txBody>
          <a:bodyPr/>
          <a:lstStyle/>
          <a:p>
            <a:pPr algn="l" eaLnBrk="1" hangingPunct="1">
              <a:defRPr/>
            </a:pPr>
            <a:r>
              <a:rPr lang="en-AU"/>
              <a:t>CNW Men’s All-Star Team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F215DC87-A6C0-4ADA-A610-E6AA37AB5C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6364" y="855662"/>
            <a:ext cx="9144000" cy="5621338"/>
          </a:xfrm>
        </p:spPr>
        <p:txBody>
          <a:bodyPr/>
          <a:lstStyle/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Miles Barnard (Devonport)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Jordan Kelly  (Ulverstone) – Wicket Keeper 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Ethan Clark (Sheffield)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Jack Pearce (Ulverstone)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Alex King (Sheffield)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Shaun Redman (Burnie)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Marc Simonds (Sheffield) – Captain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Brandon King (Ulverstone)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Judd Broomhall (Devonport)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Kurt Lamprey (Burnie)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Kaleb Williams (Latrobe)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Matthew Varner (Ulverstone) – 12</a:t>
            </a:r>
            <a:r>
              <a:rPr lang="en-AU" sz="2000" b="1" i="1" baseline="30000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th</a:t>
            </a:r>
            <a:r>
              <a:rPr lang="en-AU" sz="2000" b="1" i="1" dirty="0">
                <a:solidFill>
                  <a:schemeClr val="tx2">
                    <a:lumMod val="90000"/>
                  </a:schemeClr>
                </a:solidFill>
                <a:ea typeface="Tahoma"/>
                <a:cs typeface="Tahoma"/>
              </a:rPr>
              <a:t>  </a:t>
            </a:r>
          </a:p>
          <a:p>
            <a:pPr marL="457200" indent="-457200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endParaRPr lang="en-AU" sz="2000" b="1" i="1" dirty="0">
              <a:solidFill>
                <a:schemeClr val="tx2">
                  <a:lumMod val="90000"/>
                </a:schemeClr>
              </a:solidFill>
              <a:ea typeface="Tahoma"/>
              <a:cs typeface="Tahoma"/>
            </a:endParaRPr>
          </a:p>
          <a:p>
            <a:pPr marL="457200" indent="-457200" algn="ctr" eaLnBrk="1" hangingPunct="1">
              <a:lnSpc>
                <a:spcPts val="3500"/>
              </a:lnSpc>
              <a:spcBef>
                <a:spcPts val="0"/>
              </a:spcBef>
              <a:buFont typeface="+mj-lt"/>
              <a:buAutoNum type="arabicPeriod"/>
              <a:defRPr/>
            </a:pPr>
            <a:endParaRPr lang="en-AU" sz="2400" b="1" i="1" dirty="0">
              <a:solidFill>
                <a:schemeClr val="tx2">
                  <a:lumMod val="90000"/>
                </a:schemeClr>
              </a:solidFill>
            </a:endParaRPr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en-AU" sz="2800" b="1" i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AU" sz="2800" b="1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AU" sz="2800" dirty="0"/>
              <a:t>	</a:t>
            </a:r>
          </a:p>
        </p:txBody>
      </p:sp>
      <p:pic>
        <p:nvPicPr>
          <p:cNvPr id="232452" name="Picture 5">
            <a:extLst>
              <a:ext uri="{FF2B5EF4-FFF2-40B4-BE49-F238E27FC236}">
                <a16:creationId xmlns:a16="http://schemas.microsoft.com/office/drawing/2014/main" id="{7E61F7FA-2A6E-4E16-9150-8F0231A135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4200" y="114301"/>
            <a:ext cx="255905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A8823D-F317-713C-E112-0C51FE466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1FDCF3-172D-ABA5-9187-85113E9C2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79</a:t>
            </a:fld>
            <a:endParaRPr lang="en-AU" altLang="en-US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28FEDC4D-74CA-9D85-97C2-1607B369E9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4200" y="892176"/>
            <a:ext cx="2470150" cy="1593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3663" y="42863"/>
            <a:ext cx="1560512" cy="156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45"/>
          <p:cNvSpPr txBox="1">
            <a:spLocks noChangeArrowheads="1"/>
          </p:cNvSpPr>
          <p:nvPr/>
        </p:nvSpPr>
        <p:spPr bwMode="auto">
          <a:xfrm>
            <a:off x="1635125" y="2480597"/>
            <a:ext cx="88392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2800" kern="0">
                <a:solidFill>
                  <a:prstClr val="black"/>
                </a:solidFill>
                <a:latin typeface="Arial Rounded MT Bold" panose="020F0704030504030204" pitchFamily="34" charset="0"/>
              </a:rPr>
              <a:t>PRESENTATION AND AWARDS NIGHT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2800" kern="0">
                <a:solidFill>
                  <a:prstClr val="black"/>
                </a:solidFill>
                <a:latin typeface="Arial Rounded MT Bold" panose="020F0704030504030204" pitchFamily="34" charset="0"/>
              </a:rPr>
              <a:t>Conclusion</a:t>
            </a:r>
          </a:p>
          <a:p>
            <a:pPr algn="ctr">
              <a:spcBef>
                <a:spcPct val="50000"/>
              </a:spcBef>
              <a:defRPr/>
            </a:pPr>
            <a:endParaRPr lang="en-US" altLang="en-US" sz="2800" kern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0247" name="Picture 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763" y="1"/>
            <a:ext cx="1560512" cy="156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TextBox 4"/>
          <p:cNvSpPr txBox="1">
            <a:spLocks noChangeArrowheads="1"/>
          </p:cNvSpPr>
          <p:nvPr/>
        </p:nvSpPr>
        <p:spPr bwMode="auto">
          <a:xfrm>
            <a:off x="2346325" y="1195389"/>
            <a:ext cx="74168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AU" altLang="en-US" sz="2800" b="1" kern="0">
                <a:solidFill>
                  <a:prstClr val="black"/>
                </a:solidFill>
              </a:rPr>
              <a:t>CRICKET NORTH WEST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4158F1-0C46-D2C3-6799-9F9AFA05F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CNW Awards 2025/26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367408-2693-3E07-FCDC-C96F17D1C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9DDE7-88DE-4DCA-8B8A-B384F6F9DD8A}" type="slidenum">
              <a:rPr lang="en-US" altLang="en-US" smtClean="0"/>
              <a:pPr>
                <a:defRPr/>
              </a:pPr>
              <a:t>80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0476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3B704-CB88-91F3-18C8-5708EA518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6284E-E85E-363C-0943-558A2D2B0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AU"/>
              <a:t>CNW Sponsors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77329C-3C1B-E6DC-1B2D-4EC554EA7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AU"/>
          </a:p>
          <a:p>
            <a:pPr lvl="1"/>
            <a:endParaRPr lang="en-AU"/>
          </a:p>
          <a:p>
            <a:endParaRPr lang="en-AU"/>
          </a:p>
        </p:txBody>
      </p:sp>
      <p:pic>
        <p:nvPicPr>
          <p:cNvPr id="4" name="Picture 41">
            <a:extLst>
              <a:ext uri="{FF2B5EF4-FFF2-40B4-BE49-F238E27FC236}">
                <a16:creationId xmlns:a16="http://schemas.microsoft.com/office/drawing/2014/main" id="{AD5C30CE-ACB4-0C49-2946-E8D03AC33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025" y="65882"/>
            <a:ext cx="1238250" cy="130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EC2077-E04C-6D35-B756-269DE5BB69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" y="1372657"/>
            <a:ext cx="8158759" cy="145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989BB5-171C-D8A8-F7DE-3356445C74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7" y="3006193"/>
            <a:ext cx="2250507" cy="145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18601C-FB97-8D0C-AB1A-E147A84AAB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383" y="4832186"/>
            <a:ext cx="2641600" cy="1154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4218E1-E9DF-A5C9-252C-13FD8490E9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089" y="3030537"/>
            <a:ext cx="2461992" cy="128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D8D00FD-DE1E-8A1F-8295-5694663AFE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30" y="3060299"/>
            <a:ext cx="2681470" cy="1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C68FBD-774D-8943-9EF9-E5B2EECA6C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7" y="4722485"/>
            <a:ext cx="2359364" cy="125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4AB3EE-A930-8337-72C9-E466741ACF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527" y="4487068"/>
            <a:ext cx="2632584" cy="14488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260F0D-7EAB-0F50-D4D5-6E2B8C130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AU"/>
              <a:t>CNW Awards 2024/25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AF34A5A-2478-965B-ABD1-3B6B5FFE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921B-C029-4822-89E8-BB3CAF2C7497}" type="slidenum">
              <a:rPr lang="en-AU" altLang="en-US" smtClean="0"/>
              <a:pPr>
                <a:defRPr/>
              </a:pPr>
              <a:t>81</a:t>
            </a:fld>
            <a:endParaRPr lang="en-AU" alt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55E4E70-1FE2-F2C1-DA1F-5A48E24E10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549" y="1773120"/>
            <a:ext cx="2859269" cy="14814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DA09C73-5AF7-7B87-3404-18C32953E6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497" y="4510483"/>
            <a:ext cx="2681471" cy="14509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C08215A-F63D-94B3-D30E-8A89B71D685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517" y="3397851"/>
            <a:ext cx="2815332" cy="117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8581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eting with Senior Captains, Coaches &amp; Umpires 2017-18.potm" id="{7D1CA3EC-057C-416D-A212-B71A5AE81042}" vid="{8413EDAE-88A9-4CF6-AA74-F969A064965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bbf0a2d-f37a-4d72-a2ce-064bd42b7f1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8675402A97194A9262C6AB348F88A8" ma:contentTypeVersion="14" ma:contentTypeDescription="Create a new document." ma:contentTypeScope="" ma:versionID="afcfb8c514e614789c899476e47fe273">
  <xsd:schema xmlns:xsd="http://www.w3.org/2001/XMLSchema" xmlns:xs="http://www.w3.org/2001/XMLSchema" xmlns:p="http://schemas.microsoft.com/office/2006/metadata/properties" xmlns:ns3="cbbf0a2d-f37a-4d72-a2ce-064bd42b7f18" xmlns:ns4="5f4d248c-06d7-4156-8846-780da85558f9" targetNamespace="http://schemas.microsoft.com/office/2006/metadata/properties" ma:root="true" ma:fieldsID="d432329f28365519123016300f6c388e" ns3:_="" ns4:_="">
    <xsd:import namespace="cbbf0a2d-f37a-4d72-a2ce-064bd42b7f18"/>
    <xsd:import namespace="5f4d248c-06d7-4156-8846-780da85558f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SystemTags" minOccurs="0"/>
                <xsd:element ref="ns3:MediaServiceDateTake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bf0a2d-f37a-4d72-a2ce-064bd42b7f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d248c-06d7-4156-8846-780da85558f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FDA4E0C-33B5-4476-B177-300E87A274D5}">
  <ds:schemaRefs>
    <ds:schemaRef ds:uri="5f4d248c-06d7-4156-8846-780da85558f9"/>
    <ds:schemaRef ds:uri="cbbf0a2d-f37a-4d72-a2ce-064bd42b7f1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639DA60-5708-46A3-B390-41F9D2A5A7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F1AE53-AE06-4FD9-90C4-50FDFD6D10F5}">
  <ds:schemaRefs>
    <ds:schemaRef ds:uri="5f4d248c-06d7-4156-8846-780da85558f9"/>
    <ds:schemaRef ds:uri="cbbf0a2d-f37a-4d72-a2ce-064bd42b7f1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11b6df7e-30e4-4429-9d57-5ca3a6c11469}" enabled="1" method="Privileged" siteId="{387455cc-c3fd-431b-a5a4-e56147c2e9db}" removed="0"/>
  <clbl:label id="{c5d7dc78-3f45-4492-8053-9441aee4531b}" enabled="0" method="" siteId="{c5d7dc78-3f45-4492-8053-9441aee4531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2416</TotalTime>
  <Words>2610</Words>
  <Application>Microsoft Office PowerPoint</Application>
  <PresentationFormat>Widescreen</PresentationFormat>
  <Paragraphs>858</Paragraphs>
  <Slides>81</Slides>
  <Notes>68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81</vt:i4>
      </vt:variant>
    </vt:vector>
  </HeadingPairs>
  <TitlesOfParts>
    <vt:vector size="90" baseType="lpstr">
      <vt:lpstr>Aptos</vt:lpstr>
      <vt:lpstr>Arial</vt:lpstr>
      <vt:lpstr>Arial Rounded MT Bold</vt:lpstr>
      <vt:lpstr>Calibri</vt:lpstr>
      <vt:lpstr>Calibri Light</vt:lpstr>
      <vt:lpstr>Tahoma</vt:lpstr>
      <vt:lpstr>Wingdings</vt:lpstr>
      <vt:lpstr>Slit</vt:lpstr>
      <vt:lpstr>1_Retrospect</vt:lpstr>
      <vt:lpstr>PowerPoint Presentation</vt:lpstr>
      <vt:lpstr>CNW Competition Sponsor</vt:lpstr>
      <vt:lpstr>CNW Community Cricket Sponsors</vt:lpstr>
      <vt:lpstr>CNW – Thank you!</vt:lpstr>
      <vt:lpstr>Premierships 2025/26</vt:lpstr>
      <vt:lpstr>CNW – 2025/26 Grand Finals</vt:lpstr>
      <vt:lpstr>CNW Sponsors</vt:lpstr>
      <vt:lpstr>CRICKET NORTH WEST  Men’s UNDER 16  AWARD WINNERS 2025/26</vt:lpstr>
      <vt:lpstr>Men’s Under-16  Premiers </vt:lpstr>
      <vt:lpstr>Men’s Under-16  - Batting Award </vt:lpstr>
      <vt:lpstr>Men’s Under-16  - Bowling Award </vt:lpstr>
      <vt:lpstr>Men’s Under-16  - Wicket-Keeping Award </vt:lpstr>
      <vt:lpstr>Men’s Under-16  – Player of the Year </vt:lpstr>
      <vt:lpstr>CNW Sponsors</vt:lpstr>
      <vt:lpstr>CRICKET NORTH-WEST  WOMEN’S SECOND GRADE WINNERS 2025/26</vt:lpstr>
      <vt:lpstr>Women’s Second Grade Premiers</vt:lpstr>
      <vt:lpstr>Women’s Second Grade - Batting Award </vt:lpstr>
      <vt:lpstr>Women’s Second Grade - Bowling Award </vt:lpstr>
      <vt:lpstr>Women’s Second Grade – Fielding Award </vt:lpstr>
      <vt:lpstr>Women’s Development League  – Player of the Year </vt:lpstr>
      <vt:lpstr>Women’s Social League  - Premiers </vt:lpstr>
      <vt:lpstr>CNW Sponsors</vt:lpstr>
      <vt:lpstr>CRICKET NORTH-WEST  MEN’S 2nd GRADE  AWARD WINNERS 2025/26</vt:lpstr>
      <vt:lpstr>Men’s 2nd Grade  One-Day Cup Premiers</vt:lpstr>
      <vt:lpstr>Men’s 2nd Grade  – Batting Award  (Qualifications: 8 innings and =/&gt; 200 runs) </vt:lpstr>
      <vt:lpstr> Men’s 2nd Grade  - Bowling Award   (Qualifications: 480 balls and =/&gt; 15 wickets)   </vt:lpstr>
      <vt:lpstr>Men’s 2nd Grade  - Wicket-Keeping Award </vt:lpstr>
      <vt:lpstr>Men’s 2nd Grade Awards </vt:lpstr>
      <vt:lpstr>Men’s 2nd Grade  - Player of the Year </vt:lpstr>
      <vt:lpstr>Men’s Social League Premiers </vt:lpstr>
      <vt:lpstr>Men’s Under 18s T20 Premiers </vt:lpstr>
      <vt:lpstr>CNW Sponsors</vt:lpstr>
      <vt:lpstr>CRICKET NORTH WEST  ASSOCIATION AWARDS 2025/26</vt:lpstr>
      <vt:lpstr>Umpire of the Year</vt:lpstr>
      <vt:lpstr>Umpire of the Year</vt:lpstr>
      <vt:lpstr>Lord’s Taverners TAS - Spirit of Cricket Award</vt:lpstr>
      <vt:lpstr> Lord’s Taverners TAS  - Spirit of Cricket Award</vt:lpstr>
      <vt:lpstr>Lord’s Taverners TAS - Spirit of Cricket Award</vt:lpstr>
      <vt:lpstr> Lord’s Taverners TAS – Spirit of Cricket Award</vt:lpstr>
      <vt:lpstr>Ray Read Spirit of Cricket Award</vt:lpstr>
      <vt:lpstr>Ray Read Spirit of Cricket Award</vt:lpstr>
      <vt:lpstr>Gordon Rimmer Club Championship</vt:lpstr>
      <vt:lpstr>Gordon Rimmer Club Championship  – Previous Winners</vt:lpstr>
      <vt:lpstr>Gordon Rimmer Club Championship</vt:lpstr>
      <vt:lpstr>Gordon Rimmer Club Championship</vt:lpstr>
      <vt:lpstr>CNW Players - Greater Northern Raiders</vt:lpstr>
      <vt:lpstr>CNW Players – Tasmanian Representatives</vt:lpstr>
      <vt:lpstr>CNW Sponsors</vt:lpstr>
      <vt:lpstr>CRICKET NORTH-WEST  WOMEN’S 1ST GRADE  AWARD WINNERS 2025/26</vt:lpstr>
      <vt:lpstr>Women’s 1st Grade Premiers </vt:lpstr>
      <vt:lpstr>Women’s 1st Grade  - Batting Award </vt:lpstr>
      <vt:lpstr>Women’s 1st Grade  - Bowling Award </vt:lpstr>
      <vt:lpstr>Women’s 1st Grade – Fielding Award </vt:lpstr>
      <vt:lpstr>Mel Scolyer Medal</vt:lpstr>
      <vt:lpstr>Mel Scolyer Medal</vt:lpstr>
      <vt:lpstr>Mel Scolyer Medal  – 2025/26 Winner</vt:lpstr>
      <vt:lpstr>Women’s 1st Grade  - Player of the Year</vt:lpstr>
      <vt:lpstr>Women’s 1st Grade  - Player of the Year </vt:lpstr>
      <vt:lpstr>PowerPoint Presentation</vt:lpstr>
      <vt:lpstr>CNW Women’s All-Star Team</vt:lpstr>
      <vt:lpstr>CNW Sponsors</vt:lpstr>
      <vt:lpstr>CRICKET NORTH WEST  MEN’S 1ST GRADE  AWARD WINNERS 2025/26</vt:lpstr>
      <vt:lpstr>Sportspower Burnie CNW T20 Competition - Premiers </vt:lpstr>
      <vt:lpstr> SportsPower Burnie  CNW T20 Competition - Player of the Year Award</vt:lpstr>
      <vt:lpstr>Men’s 1st Grade  - Danny Buckingham Batting Award (Qualification: 8 innings &amp; =/&gt;300 runs)</vt:lpstr>
      <vt:lpstr>Men’s 1st Grade  - David Mullett Bowling Award     (Qualification: 600 balls &amp; =/&gt;20 wickets) </vt:lpstr>
      <vt:lpstr>Men’s 1st Grade  - Wicket-Keeping Award </vt:lpstr>
      <vt:lpstr>CNW Sponsors</vt:lpstr>
      <vt:lpstr>Ben Hilfenhaus Medal</vt:lpstr>
      <vt:lpstr> Ben Hilfenhaus Medal  – Past Winners</vt:lpstr>
      <vt:lpstr>Ben Hilfenhaus Medal</vt:lpstr>
      <vt:lpstr>Ben Hilfenhaus Medal  – 2025/26 Winner</vt:lpstr>
      <vt:lpstr>Men’s Greater Northern Cup - Premiers</vt:lpstr>
      <vt:lpstr>Men’s Greater Northern Cup  - Player of the Year - Leaderboard</vt:lpstr>
      <vt:lpstr>Men’s Greater Northern Cup  - Player of the Year </vt:lpstr>
      <vt:lpstr>Men’s 1st Grade  - Player of the Year </vt:lpstr>
      <vt:lpstr>Men’s 1st Grade  - Player of the Year </vt:lpstr>
      <vt:lpstr>PowerPoint Presentation</vt:lpstr>
      <vt:lpstr>CNW Men’s All-Star Team</vt:lpstr>
      <vt:lpstr>PowerPoint Presentation</vt:lpstr>
      <vt:lpstr>CNW Sponsors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CRICKET NORTH WEST</dc:title>
  <dc:creator>Joshua Marshall</dc:creator>
  <cp:lastModifiedBy>Garry Collins</cp:lastModifiedBy>
  <cp:revision>7</cp:revision>
  <dcterms:created xsi:type="dcterms:W3CDTF">2020-03-20T02:11:10Z</dcterms:created>
  <dcterms:modified xsi:type="dcterms:W3CDTF">2026-09-08T14:44:09Z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0x0101007D8675402A97194A9262C6AB348F88A8</vt:lpwstr>
  </property>
</Properties>
</file>